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73" r:id="rId4"/>
    <p:sldId id="272" r:id="rId5"/>
    <p:sldId id="274" r:id="rId6"/>
    <p:sldId id="257" r:id="rId7"/>
    <p:sldId id="260" r:id="rId8"/>
    <p:sldId id="270" r:id="rId9"/>
    <p:sldId id="275" r:id="rId10"/>
    <p:sldId id="271" r:id="rId11"/>
    <p:sldId id="26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6600"/>
    <a:srgbClr val="DA5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A7F37D-AC7D-477E-A2CC-D2F6B51CEFED}" v="16" dt="2020-09-02T20:00:14.5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61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725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146175"/>
          </a:xfrm>
        </p:spPr>
        <p:txBody>
          <a:bodyPr/>
          <a:lstStyle>
            <a:lvl1pPr>
              <a:defRPr b="1"/>
            </a:lvl1pPr>
          </a:lstStyle>
          <a:p>
            <a:r>
              <a:rPr lang="en-US" dirty="0"/>
              <a:t>Click to Edit Master Title</a:t>
            </a:r>
          </a:p>
        </p:txBody>
      </p:sp>
      <p:sp>
        <p:nvSpPr>
          <p:cNvPr id="3" name="Subtitle 2"/>
          <p:cNvSpPr>
            <a:spLocks noGrp="1"/>
          </p:cNvSpPr>
          <p:nvPr>
            <p:ph type="subTitle" idx="1"/>
          </p:nvPr>
        </p:nvSpPr>
        <p:spPr>
          <a:xfrm>
            <a:off x="1371600" y="32004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07122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38100"/>
            <a:ext cx="8534400" cy="952500"/>
          </a:xfrm>
        </p:spPr>
        <p:txBody>
          <a:bodyPr>
            <a:normAutofit/>
          </a:bodyPr>
          <a:lstStyle>
            <a:lvl1pPr algn="l">
              <a:defRPr sz="3600" b="1">
                <a:solidFill>
                  <a:srgbClr val="CC6600"/>
                </a:solidFill>
              </a:defRPr>
            </a:lvl1pPr>
          </a:lstStyle>
          <a:p>
            <a:r>
              <a:rPr lang="en-US" dirty="0"/>
              <a:t>Click to Edit Master Title </a:t>
            </a:r>
          </a:p>
        </p:txBody>
      </p:sp>
      <p:sp>
        <p:nvSpPr>
          <p:cNvPr id="3" name="Content Placeholder 2"/>
          <p:cNvSpPr>
            <a:spLocks noGrp="1"/>
          </p:cNvSpPr>
          <p:nvPr>
            <p:ph idx="1"/>
          </p:nvPr>
        </p:nvSpPr>
        <p:spPr>
          <a:xfrm>
            <a:off x="228600" y="1143000"/>
            <a:ext cx="8534400" cy="4572000"/>
          </a:xfrm>
        </p:spPr>
        <p:txBody>
          <a:bodyPr/>
          <a:lstStyle>
            <a:lvl1pPr>
              <a:buClr>
                <a:srgbClr val="CC6600"/>
              </a:buClr>
              <a:defRPr sz="26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4285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38100"/>
            <a:ext cx="8534400" cy="952500"/>
          </a:xfrm>
        </p:spPr>
        <p:txBody>
          <a:bodyPr>
            <a:normAutofit/>
          </a:bodyPr>
          <a:lstStyle>
            <a:lvl1pPr algn="l">
              <a:defRPr sz="3600" b="1">
                <a:solidFill>
                  <a:srgbClr val="CC6600"/>
                </a:solidFill>
              </a:defRPr>
            </a:lvl1pPr>
          </a:lstStyle>
          <a:p>
            <a:r>
              <a:rPr lang="en-US" dirty="0"/>
              <a:t>Click to Edit Master Title </a:t>
            </a:r>
          </a:p>
        </p:txBody>
      </p:sp>
      <p:sp>
        <p:nvSpPr>
          <p:cNvPr id="3" name="Content Placeholder 2"/>
          <p:cNvSpPr>
            <a:spLocks noGrp="1"/>
          </p:cNvSpPr>
          <p:nvPr>
            <p:ph idx="1" hasCustomPrompt="1"/>
          </p:nvPr>
        </p:nvSpPr>
        <p:spPr>
          <a:xfrm>
            <a:off x="228600" y="1143000"/>
            <a:ext cx="4038600" cy="4525963"/>
          </a:xfrm>
        </p:spPr>
        <p:txBody>
          <a:bodyPr/>
          <a:lstStyle>
            <a:lvl1pPr marL="0" indent="0">
              <a:buClr>
                <a:srgbClr val="CC6600"/>
              </a:buClr>
              <a:buFontTx/>
              <a:buNone/>
              <a:defRPr sz="2400" b="0"/>
            </a:lvl1pPr>
            <a:lvl2pPr>
              <a:defRPr sz="2000"/>
            </a:lvl2pPr>
            <a:lvl3pPr>
              <a:defRPr sz="1800"/>
            </a:lvl3pPr>
            <a:lvl4pPr>
              <a:defRPr sz="1800"/>
            </a:lvl4pPr>
            <a:lvl5pPr>
              <a:defRPr sz="1800"/>
            </a:lvl5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hasCustomPrompt="1"/>
          </p:nvPr>
        </p:nvSpPr>
        <p:spPr>
          <a:xfrm>
            <a:off x="4648200" y="1143000"/>
            <a:ext cx="4038600" cy="4525963"/>
          </a:xfrm>
        </p:spPr>
        <p:txBody>
          <a:bodyPr/>
          <a:lstStyle>
            <a:lvl1pPr marL="0" indent="0">
              <a:buClr>
                <a:srgbClr val="CC6600"/>
              </a:buClr>
              <a:buFontTx/>
              <a:buNone/>
              <a:defRPr sz="2400" b="0"/>
            </a:lvl1pPr>
            <a:lvl2pPr>
              <a:defRPr sz="2000"/>
            </a:lvl2pPr>
            <a:lvl3pPr>
              <a:defRPr sz="1800"/>
            </a:lvl3pPr>
            <a:lvl4pPr>
              <a:defRPr sz="1800"/>
            </a:lvl4pPr>
            <a:lvl5pPr>
              <a:defRPr sz="1800"/>
            </a:lvl5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806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3287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39C43-E342-4A1D-98FB-010A5C7888B3}" type="datetimeFigureOut">
              <a:rPr lang="en-US" smtClean="0"/>
              <a:pPr/>
              <a:t>9/8/2020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1331D-F224-4DC5-8475-9628907EA2A4}" type="slidenum">
              <a:rPr lang="en-US" smtClean="0"/>
              <a:pPr/>
              <a:t>‹#›</a:t>
            </a:fld>
            <a:endParaRPr lang="en-US"/>
          </a:p>
        </p:txBody>
      </p:sp>
    </p:spTree>
    <p:extLst>
      <p:ext uri="{BB962C8B-B14F-4D97-AF65-F5344CB8AC3E}">
        <p14:creationId xmlns:p14="http://schemas.microsoft.com/office/powerpoint/2010/main" val="1846653056"/>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60" r:id="rId4"/>
    <p:sldLayoutId id="214748365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845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2DFD273-9BDC-420D-89C5-FAD1761AA415}"/>
              </a:ext>
            </a:extLst>
          </p:cNvPr>
          <p:cNvSpPr>
            <a:spLocks noGrp="1"/>
          </p:cNvSpPr>
          <p:nvPr>
            <p:ph type="title"/>
          </p:nvPr>
        </p:nvSpPr>
        <p:spPr>
          <a:xfrm>
            <a:off x="228600" y="38100"/>
            <a:ext cx="8534400" cy="952500"/>
          </a:xfrm>
        </p:spPr>
        <p:txBody>
          <a:bodyPr/>
          <a:lstStyle/>
          <a:p>
            <a:pPr algn="ctr"/>
            <a:r>
              <a:rPr lang="en-US" dirty="0">
                <a:latin typeface="Arial" panose="020B0604020202020204" pitchFamily="34" charset="0"/>
                <a:cs typeface="Arial" panose="020B0604020202020204" pitchFamily="34" charset="0"/>
              </a:rPr>
              <a:t>LEGEND Review</a:t>
            </a:r>
          </a:p>
        </p:txBody>
      </p:sp>
      <p:pic>
        <p:nvPicPr>
          <p:cNvPr id="5" name="Picture 4">
            <a:extLst>
              <a:ext uri="{FF2B5EF4-FFF2-40B4-BE49-F238E27FC236}">
                <a16:creationId xmlns:a16="http://schemas.microsoft.com/office/drawing/2014/main" id="{BA5686B4-173A-4607-AF98-2CBB2DEA05E5}"/>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228600" y="1472502"/>
            <a:ext cx="4038600" cy="3866958"/>
          </a:xfrm>
          <a:prstGeom prst="rect">
            <a:avLst/>
          </a:prstGeom>
          <a:noFill/>
        </p:spPr>
      </p:pic>
      <p:sp>
        <p:nvSpPr>
          <p:cNvPr id="12" name="Content Placeholder 3">
            <a:extLst>
              <a:ext uri="{FF2B5EF4-FFF2-40B4-BE49-F238E27FC236}">
                <a16:creationId xmlns:a16="http://schemas.microsoft.com/office/drawing/2014/main" id="{817EE208-1062-45DF-A5C5-C474DD3BD2C9}"/>
              </a:ext>
            </a:extLst>
          </p:cNvPr>
          <p:cNvSpPr>
            <a:spLocks noGrp="1"/>
          </p:cNvSpPr>
          <p:nvPr>
            <p:ph idx="10"/>
          </p:nvPr>
        </p:nvSpPr>
        <p:spPr>
          <a:xfrm>
            <a:off x="4648200" y="1143000"/>
            <a:ext cx="4038600" cy="4525963"/>
          </a:xfrm>
        </p:spPr>
        <p:txBody>
          <a:bodyPr>
            <a:normAutofit fontScale="85000" lnSpcReduction="20000"/>
          </a:bodyPr>
          <a:lstStyle/>
          <a:p>
            <a:r>
              <a:rPr lang="en-US" b="1" dirty="0">
                <a:solidFill>
                  <a:srgbClr val="FF0000"/>
                </a:solidFill>
                <a:latin typeface="Arial" panose="020B0604020202020204" pitchFamily="34" charset="0"/>
                <a:cs typeface="Arial" panose="020B0604020202020204" pitchFamily="34" charset="0"/>
              </a:rPr>
              <a:t>RED</a:t>
            </a:r>
            <a:r>
              <a:rPr lang="en-US" dirty="0">
                <a:latin typeface="Arial" panose="020B0604020202020204" pitchFamily="34" charset="0"/>
                <a:cs typeface="Arial" panose="020B0604020202020204" pitchFamily="34" charset="0"/>
              </a:rPr>
              <a:t> – Do not allow student in class. Have the student contact Weigel immediately.</a:t>
            </a:r>
          </a:p>
          <a:p>
            <a:r>
              <a:rPr lang="en-US" b="1" dirty="0">
                <a:solidFill>
                  <a:srgbClr val="00B050"/>
                </a:solidFill>
                <a:latin typeface="Arial" panose="020B0604020202020204" pitchFamily="34" charset="0"/>
                <a:cs typeface="Arial" panose="020B0604020202020204" pitchFamily="34" charset="0"/>
              </a:rPr>
              <a:t>GREEN</a:t>
            </a:r>
            <a:r>
              <a:rPr lang="en-US" dirty="0">
                <a:latin typeface="Arial" panose="020B0604020202020204" pitchFamily="34" charset="0"/>
                <a:cs typeface="Arial" panose="020B0604020202020204" pitchFamily="34" charset="0"/>
              </a:rPr>
              <a:t>- Cleared to be in class.</a:t>
            </a:r>
          </a:p>
          <a:p>
            <a:r>
              <a:rPr lang="en-US" b="1" dirty="0">
                <a:solidFill>
                  <a:srgbClr val="FFFF00"/>
                </a:solidFill>
                <a:latin typeface="Arial" panose="020B0604020202020204" pitchFamily="34" charset="0"/>
                <a:cs typeface="Arial" panose="020B0604020202020204" pitchFamily="34" charset="0"/>
              </a:rPr>
              <a:t>YELLOW</a:t>
            </a:r>
            <a:r>
              <a:rPr lang="en-US" dirty="0">
                <a:latin typeface="Arial" panose="020B0604020202020204" pitchFamily="34" charset="0"/>
                <a:cs typeface="Arial" panose="020B0604020202020204" pitchFamily="34" charset="0"/>
              </a:rPr>
              <a:t>- Tell the student to call Weigel.</a:t>
            </a:r>
          </a:p>
          <a:p>
            <a:r>
              <a:rPr lang="en-US" b="1" dirty="0">
                <a:solidFill>
                  <a:srgbClr val="FFC000"/>
                </a:solidFill>
                <a:latin typeface="Arial" panose="020B0604020202020204" pitchFamily="34" charset="0"/>
                <a:cs typeface="Arial" panose="020B0604020202020204" pitchFamily="34" charset="0"/>
              </a:rPr>
              <a:t>ORANGE</a:t>
            </a:r>
            <a:r>
              <a:rPr lang="en-US" dirty="0">
                <a:latin typeface="Arial" panose="020B0604020202020204" pitchFamily="34" charset="0"/>
                <a:cs typeface="Arial" panose="020B0604020202020204" pitchFamily="34" charset="0"/>
              </a:rPr>
              <a:t>- Not eligible to sit in class, Student should quarantine immediately – Call Weigel.</a:t>
            </a:r>
          </a:p>
          <a:p>
            <a:r>
              <a:rPr lang="en-US" b="1" dirty="0">
                <a:solidFill>
                  <a:srgbClr val="0000FF"/>
                </a:solidFill>
                <a:latin typeface="Arial" panose="020B0604020202020204" pitchFamily="34" charset="0"/>
                <a:cs typeface="Arial" panose="020B0604020202020204" pitchFamily="34" charset="0"/>
              </a:rPr>
              <a:t>BLUE</a:t>
            </a:r>
            <a:r>
              <a:rPr lang="en-US" dirty="0">
                <a:latin typeface="Arial" panose="020B0604020202020204" pitchFamily="34" charset="0"/>
                <a:cs typeface="Arial" panose="020B0604020202020204" pitchFamily="34" charset="0"/>
              </a:rPr>
              <a:t>- We do not do Antibody testing on campus – Call Weigel.</a:t>
            </a:r>
          </a:p>
          <a:p>
            <a:r>
              <a:rPr lang="en-US" b="1" dirty="0">
                <a:solidFill>
                  <a:schemeClr val="bg1">
                    <a:lumMod val="50000"/>
                  </a:schemeClr>
                </a:solidFill>
                <a:latin typeface="Arial" panose="020B0604020202020204" pitchFamily="34" charset="0"/>
                <a:cs typeface="Arial" panose="020B0604020202020204" pitchFamily="34" charset="0"/>
              </a:rPr>
              <a:t>GREY</a:t>
            </a:r>
            <a:r>
              <a:rPr lang="en-US" dirty="0">
                <a:latin typeface="Arial" panose="020B0604020202020204" pitchFamily="34" charset="0"/>
                <a:cs typeface="Arial" panose="020B0604020202020204" pitchFamily="34" charset="0"/>
              </a:rPr>
              <a:t>- Info not in system- redo tracker for the day.</a:t>
            </a:r>
          </a:p>
          <a:p>
            <a:r>
              <a:rPr lang="en-US" b="1" dirty="0">
                <a:latin typeface="Arial" panose="020B0604020202020204" pitchFamily="34" charset="0"/>
                <a:cs typeface="Arial" panose="020B0604020202020204" pitchFamily="34" charset="0"/>
              </a:rPr>
              <a:t>BLACK</a:t>
            </a:r>
            <a:r>
              <a:rPr lang="en-US" dirty="0">
                <a:latin typeface="Arial" panose="020B0604020202020204" pitchFamily="34" charset="0"/>
                <a:cs typeface="Arial" panose="020B0604020202020204" pitchFamily="34" charset="0"/>
              </a:rPr>
              <a:t>-  Student has yet to complete the tracker. Complete tracker.</a:t>
            </a:r>
          </a:p>
          <a:p>
            <a:endParaRPr lang="en-US" dirty="0"/>
          </a:p>
        </p:txBody>
      </p:sp>
    </p:spTree>
    <p:extLst>
      <p:ext uri="{BB962C8B-B14F-4D97-AF65-F5344CB8AC3E}">
        <p14:creationId xmlns:p14="http://schemas.microsoft.com/office/powerpoint/2010/main" val="598180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E9B8AD-BFB4-4599-BE4F-CB340ED13827}"/>
              </a:ext>
            </a:extLst>
          </p:cNvPr>
          <p:cNvSpPr/>
          <p:nvPr/>
        </p:nvSpPr>
        <p:spPr>
          <a:xfrm>
            <a:off x="1371600" y="762001"/>
            <a:ext cx="6358485" cy="4401205"/>
          </a:xfrm>
          <a:prstGeom prst="rect">
            <a:avLst/>
          </a:prstGeom>
          <a:noFill/>
        </p:spPr>
        <p:txBody>
          <a:bodyPr wrap="square" lIns="91440" tIns="45720" rIns="91440" bIns="45720">
            <a:spAutoFit/>
          </a:bodyPr>
          <a:lstStyle/>
          <a:p>
            <a:pPr algn="ctr"/>
            <a:endParaRPr lang="en-US" sz="4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en-US" sz="4000" b="1" u="sng"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Questions?</a:t>
            </a:r>
          </a:p>
          <a:p>
            <a:pPr algn="ctr"/>
            <a:endParaRPr lang="en-US" sz="4000" b="1" u="sng"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en-US" sz="4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Call the Dean of Students: </a:t>
            </a:r>
          </a:p>
          <a:p>
            <a:pPr algn="ctr"/>
            <a:r>
              <a:rPr lang="en-US" sz="4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716-878-4618</a:t>
            </a:r>
          </a:p>
          <a:p>
            <a:pPr algn="ctr"/>
            <a:r>
              <a:rPr lang="en-US" sz="4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Call Weigel Health: </a:t>
            </a:r>
          </a:p>
          <a:p>
            <a:pPr algn="ctr"/>
            <a:r>
              <a:rPr lang="en-US" sz="4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716-878-6711</a:t>
            </a:r>
          </a:p>
        </p:txBody>
      </p:sp>
    </p:spTree>
    <p:extLst>
      <p:ext uri="{BB962C8B-B14F-4D97-AF65-F5344CB8AC3E}">
        <p14:creationId xmlns:p14="http://schemas.microsoft.com/office/powerpoint/2010/main" val="3706273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panose="020B0604020202020204" pitchFamily="34" charset="0"/>
                <a:cs typeface="Arial" panose="020B0604020202020204" pitchFamily="34" charset="0"/>
              </a:rPr>
              <a:t>How to read the Daily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COVID-19 Symptom Tracker</a:t>
            </a:r>
          </a:p>
        </p:txBody>
      </p:sp>
      <p:sp>
        <p:nvSpPr>
          <p:cNvPr id="3" name="Subtitle 2"/>
          <p:cNvSpPr>
            <a:spLocks noGrp="1"/>
          </p:cNvSpPr>
          <p:nvPr>
            <p:ph type="subTitle" idx="1"/>
          </p:nvPr>
        </p:nvSpPr>
        <p:spPr>
          <a:xfrm>
            <a:off x="1371600" y="3581400"/>
            <a:ext cx="6400800" cy="1371599"/>
          </a:xfrm>
        </p:spPr>
        <p:txBody>
          <a:bodyPr/>
          <a:lstStyle/>
          <a:p>
            <a:r>
              <a:rPr lang="en-US" dirty="0">
                <a:latin typeface="Arial" panose="020B0604020202020204" pitchFamily="34" charset="0"/>
                <a:cs typeface="Arial" panose="020B0604020202020204" pitchFamily="34" charset="0"/>
              </a:rPr>
              <a:t>What do the colors mean and when should Weigel be called?</a:t>
            </a:r>
          </a:p>
        </p:txBody>
      </p:sp>
    </p:spTree>
    <p:extLst>
      <p:ext uri="{BB962C8B-B14F-4D97-AF65-F5344CB8AC3E}">
        <p14:creationId xmlns:p14="http://schemas.microsoft.com/office/powerpoint/2010/main" val="1787655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5F2DF-39B1-4C19-A309-3DEF25CC3A3A}"/>
              </a:ext>
            </a:extLst>
          </p:cNvPr>
          <p:cNvSpPr>
            <a:spLocks noGrp="1"/>
          </p:cNvSpPr>
          <p:nvPr>
            <p:ph type="title"/>
          </p:nvPr>
        </p:nvSpPr>
        <p:spPr/>
        <p:txBody>
          <a:bodyPr>
            <a:normAutofit fontScale="90000"/>
          </a:bodyPr>
          <a:lstStyle/>
          <a:p>
            <a:pPr algn="ctr"/>
            <a:r>
              <a:rPr lang="en-US" dirty="0">
                <a:latin typeface="Arial" panose="020B0604020202020204" pitchFamily="34" charset="0"/>
                <a:cs typeface="Arial" panose="020B0604020202020204" pitchFamily="34" charset="0"/>
              </a:rPr>
              <a:t>Where can students access the tracker?</a:t>
            </a:r>
          </a:p>
        </p:txBody>
      </p:sp>
      <p:sp>
        <p:nvSpPr>
          <p:cNvPr id="3" name="Content Placeholder 2">
            <a:extLst>
              <a:ext uri="{FF2B5EF4-FFF2-40B4-BE49-F238E27FC236}">
                <a16:creationId xmlns:a16="http://schemas.microsoft.com/office/drawing/2014/main" id="{95E78932-9B9A-4143-8ABE-FC0B7009F3CE}"/>
              </a:ext>
            </a:extLst>
          </p:cNvPr>
          <p:cNvSpPr>
            <a:spLocks noGrp="1"/>
          </p:cNvSpPr>
          <p:nvPr>
            <p:ph idx="1"/>
          </p:nvPr>
        </p:nvSpPr>
        <p:spPr>
          <a:xfrm>
            <a:off x="228600" y="990600"/>
            <a:ext cx="8534400" cy="4724400"/>
          </a:xfrm>
        </p:spPr>
        <p:txBody>
          <a:bodyPr/>
          <a:lstStyle/>
          <a:p>
            <a:pPr marL="0" indent="0" algn="ctr">
              <a:buNone/>
            </a:pPr>
            <a:r>
              <a:rPr lang="en-US" dirty="0">
                <a:latin typeface="Arial" panose="020B0604020202020204" pitchFamily="34" charset="0"/>
                <a:cs typeface="Arial" panose="020B0604020202020204" pitchFamily="34" charset="0"/>
              </a:rPr>
              <a:t>www.weigelsp.buffalostate.edu</a:t>
            </a:r>
          </a:p>
          <a:p>
            <a:pPr marL="0" indent="0">
              <a:buNone/>
            </a:pPr>
            <a:endParaRPr lang="en-US" dirty="0"/>
          </a:p>
        </p:txBody>
      </p:sp>
      <p:pic>
        <p:nvPicPr>
          <p:cNvPr id="5" name="Picture 4">
            <a:extLst>
              <a:ext uri="{FF2B5EF4-FFF2-40B4-BE49-F238E27FC236}">
                <a16:creationId xmlns:a16="http://schemas.microsoft.com/office/drawing/2014/main" id="{71018294-C96E-4714-8CA2-5C98280B37B7}"/>
              </a:ext>
            </a:extLst>
          </p:cNvPr>
          <p:cNvPicPr>
            <a:picLocks noChangeAspect="1"/>
          </p:cNvPicPr>
          <p:nvPr/>
        </p:nvPicPr>
        <p:blipFill>
          <a:blip r:embed="rId2"/>
          <a:stretch>
            <a:fillRect/>
          </a:stretch>
        </p:blipFill>
        <p:spPr>
          <a:xfrm>
            <a:off x="3273446" y="1752600"/>
            <a:ext cx="2444708" cy="4346825"/>
          </a:xfrm>
          <a:prstGeom prst="rect">
            <a:avLst/>
          </a:prstGeom>
        </p:spPr>
      </p:pic>
    </p:spTree>
    <p:extLst>
      <p:ext uri="{BB962C8B-B14F-4D97-AF65-F5344CB8AC3E}">
        <p14:creationId xmlns:p14="http://schemas.microsoft.com/office/powerpoint/2010/main" val="1088626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5D9E19C-6B4E-4839-988A-43A47E85C6F0}"/>
              </a:ext>
            </a:extLst>
          </p:cNvPr>
          <p:cNvSpPr>
            <a:spLocks noGrp="1"/>
          </p:cNvSpPr>
          <p:nvPr>
            <p:ph type="title"/>
          </p:nvPr>
        </p:nvSpPr>
        <p:spPr>
          <a:xfrm>
            <a:off x="228600" y="38100"/>
            <a:ext cx="8534400" cy="952500"/>
          </a:xfrm>
        </p:spPr>
        <p:txBody>
          <a:bodyPr anchor="ctr">
            <a:normAutofit/>
          </a:bodyPr>
          <a:lstStyle/>
          <a:p>
            <a:r>
              <a:rPr lang="en-US" dirty="0">
                <a:latin typeface="Arial" panose="020B0604020202020204" pitchFamily="34" charset="0"/>
                <a:cs typeface="Arial" panose="020B0604020202020204" pitchFamily="34" charset="0"/>
              </a:rPr>
              <a:t>Entering the Classroom</a:t>
            </a:r>
          </a:p>
        </p:txBody>
      </p:sp>
      <p:sp>
        <p:nvSpPr>
          <p:cNvPr id="13" name="Content Placeholder 2">
            <a:extLst>
              <a:ext uri="{FF2B5EF4-FFF2-40B4-BE49-F238E27FC236}">
                <a16:creationId xmlns:a16="http://schemas.microsoft.com/office/drawing/2014/main" id="{2BF966DB-DF15-4098-BAB7-49F8959018D3}"/>
              </a:ext>
            </a:extLst>
          </p:cNvPr>
          <p:cNvSpPr>
            <a:spLocks noGrp="1"/>
          </p:cNvSpPr>
          <p:nvPr>
            <p:ph idx="1"/>
          </p:nvPr>
        </p:nvSpPr>
        <p:spPr>
          <a:xfrm>
            <a:off x="228600" y="1143000"/>
            <a:ext cx="4038600" cy="4525963"/>
          </a:xfrm>
        </p:spPr>
        <p:txBody>
          <a:bodyPr>
            <a:normAutofit fontScale="85000" lnSpcReduction="10000"/>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Please ask students to show you their tracker information for that day upon entering the classroom.</a:t>
            </a: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Check for the student’s name in the top right corner.</a:t>
            </a: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Check the center dot color and/or messaging </a:t>
            </a:r>
            <a:r>
              <a:rPr lang="en-US" dirty="0">
                <a:latin typeface="Arial" panose="020B0604020202020204" pitchFamily="34" charset="0"/>
                <a:cs typeface="Arial" panose="020B0604020202020204" pitchFamily="34" charset="0"/>
              </a:rPr>
              <a:t>(Positive/Red, Negative/Green, Pending/Yellow, Documented Exposure/Orange, Expired/Grey, No Data/Black </a:t>
            </a:r>
            <a:r>
              <a:rPr lang="en-US" b="1" dirty="0">
                <a:latin typeface="Arial" panose="020B0604020202020204" pitchFamily="34" charset="0"/>
                <a:cs typeface="Arial" panose="020B0604020202020204" pitchFamily="34" charset="0"/>
              </a:rPr>
              <a:t>as well as Date </a:t>
            </a:r>
            <a:r>
              <a:rPr lang="en-US" dirty="0">
                <a:latin typeface="Arial" panose="020B0604020202020204" pitchFamily="34" charset="0"/>
                <a:cs typeface="Arial" panose="020B0604020202020204" pitchFamily="34" charset="0"/>
              </a:rPr>
              <a:t>(date should be the calendar date of that specific class meeting). </a:t>
            </a:r>
          </a:p>
        </p:txBody>
      </p:sp>
      <p:pic>
        <p:nvPicPr>
          <p:cNvPr id="5" name="Content Placeholder 4" descr="A group of people walking down the street&#10;&#10;Description automatically generated">
            <a:extLst>
              <a:ext uri="{FF2B5EF4-FFF2-40B4-BE49-F238E27FC236}">
                <a16:creationId xmlns:a16="http://schemas.microsoft.com/office/drawing/2014/main" id="{04E1B503-315A-4FEE-95CC-159B79DC8E9A}"/>
              </a:ext>
            </a:extLst>
          </p:cNvPr>
          <p:cNvPicPr>
            <a:picLocks noGrp="1" noChangeAspect="1"/>
          </p:cNvPicPr>
          <p:nvPr>
            <p:ph idx="10"/>
          </p:nvPr>
        </p:nvPicPr>
        <p:blipFill rotWithShape="1">
          <a:blip r:embed="rId2">
            <a:extLst>
              <a:ext uri="{28A0092B-C50C-407E-A947-70E740481C1C}">
                <a14:useLocalDpi xmlns:a14="http://schemas.microsoft.com/office/drawing/2010/main" val="0"/>
              </a:ext>
            </a:extLst>
          </a:blip>
          <a:srcRect l="8604" r="24474" b="3"/>
          <a:stretch/>
        </p:blipFill>
        <p:spPr>
          <a:xfrm>
            <a:off x="4648200" y="1143000"/>
            <a:ext cx="4038600" cy="4525963"/>
          </a:xfrm>
          <a:noFill/>
        </p:spPr>
      </p:pic>
    </p:spTree>
    <p:extLst>
      <p:ext uri="{BB962C8B-B14F-4D97-AF65-F5344CB8AC3E}">
        <p14:creationId xmlns:p14="http://schemas.microsoft.com/office/powerpoint/2010/main" val="1892750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0F6F0-77D8-48B0-BC67-CD7094BDF089}"/>
              </a:ext>
            </a:extLst>
          </p:cNvPr>
          <p:cNvSpPr>
            <a:spLocks noGrp="1"/>
          </p:cNvSpPr>
          <p:nvPr>
            <p:ph type="title"/>
          </p:nvPr>
        </p:nvSpPr>
        <p:spPr>
          <a:xfrm>
            <a:off x="228600" y="38100"/>
            <a:ext cx="8839200" cy="952500"/>
          </a:xfrm>
        </p:spPr>
        <p:txBody>
          <a:bodyPr>
            <a:normAutofit/>
          </a:bodyPr>
          <a:lstStyle/>
          <a:p>
            <a:pPr algn="ctr"/>
            <a:r>
              <a:rPr lang="en-US" sz="2800" dirty="0">
                <a:latin typeface="Arial" panose="020B0604020202020204" pitchFamily="34" charset="0"/>
                <a:cs typeface="Arial" panose="020B0604020202020204" pitchFamily="34" charset="0"/>
              </a:rPr>
              <a:t>Daily COVID-19 Symptom Tracker for Students (Look for the GREEN dot)</a:t>
            </a:r>
          </a:p>
        </p:txBody>
      </p:sp>
      <p:pic>
        <p:nvPicPr>
          <p:cNvPr id="5" name="Content Placeholder 4">
            <a:extLst>
              <a:ext uri="{FF2B5EF4-FFF2-40B4-BE49-F238E27FC236}">
                <a16:creationId xmlns:a16="http://schemas.microsoft.com/office/drawing/2014/main" id="{4A9C3CBD-7EC6-4DD3-B017-EB620DAFD909}"/>
              </a:ext>
            </a:extLst>
          </p:cNvPr>
          <p:cNvPicPr>
            <a:picLocks noGrp="1" noChangeAspect="1"/>
          </p:cNvPicPr>
          <p:nvPr>
            <p:ph idx="1"/>
          </p:nvPr>
        </p:nvPicPr>
        <p:blipFill>
          <a:blip r:embed="rId2"/>
          <a:stretch>
            <a:fillRect/>
          </a:stretch>
        </p:blipFill>
        <p:spPr>
          <a:xfrm>
            <a:off x="694083" y="1019915"/>
            <a:ext cx="7908234" cy="4953000"/>
          </a:xfrm>
        </p:spPr>
      </p:pic>
      <p:sp>
        <p:nvSpPr>
          <p:cNvPr id="6" name="Arrow: Right 5">
            <a:extLst>
              <a:ext uri="{FF2B5EF4-FFF2-40B4-BE49-F238E27FC236}">
                <a16:creationId xmlns:a16="http://schemas.microsoft.com/office/drawing/2014/main" id="{55887873-F6CC-4584-97DF-EBE8232BC7F3}"/>
              </a:ext>
            </a:extLst>
          </p:cNvPr>
          <p:cNvSpPr/>
          <p:nvPr/>
        </p:nvSpPr>
        <p:spPr>
          <a:xfrm>
            <a:off x="1237544" y="3124944"/>
            <a:ext cx="1828800" cy="1143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F5668DD-02C7-4388-8C01-313C405D8F55}"/>
              </a:ext>
            </a:extLst>
          </p:cNvPr>
          <p:cNvSpPr txBox="1"/>
          <p:nvPr/>
        </p:nvSpPr>
        <p:spPr>
          <a:xfrm>
            <a:off x="1504244" y="3434834"/>
            <a:ext cx="1295400" cy="553998"/>
          </a:xfrm>
          <a:prstGeom prst="rect">
            <a:avLst/>
          </a:prstGeom>
          <a:noFill/>
        </p:spPr>
        <p:txBody>
          <a:bodyPr wrap="square" rtlCol="0">
            <a:spAutoFit/>
          </a:bodyPr>
          <a:lstStyle/>
          <a:p>
            <a:r>
              <a:rPr lang="en-US" sz="1000" dirty="0">
                <a:solidFill>
                  <a:schemeClr val="bg1"/>
                </a:solidFill>
              </a:rPr>
              <a:t>Check for color. health status and  date! </a:t>
            </a:r>
          </a:p>
        </p:txBody>
      </p:sp>
      <p:sp>
        <p:nvSpPr>
          <p:cNvPr id="8" name="Arrow: Right 7">
            <a:extLst>
              <a:ext uri="{FF2B5EF4-FFF2-40B4-BE49-F238E27FC236}">
                <a16:creationId xmlns:a16="http://schemas.microsoft.com/office/drawing/2014/main" id="{D38A8B5E-E1E6-446F-A848-2BA40F122625}"/>
              </a:ext>
            </a:extLst>
          </p:cNvPr>
          <p:cNvSpPr/>
          <p:nvPr/>
        </p:nvSpPr>
        <p:spPr>
          <a:xfrm rot="14903764">
            <a:off x="6915150" y="1695450"/>
            <a:ext cx="1257300" cy="685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7D9206F-AAE1-4916-AB76-C33A773D211B}"/>
              </a:ext>
            </a:extLst>
          </p:cNvPr>
          <p:cNvSpPr txBox="1"/>
          <p:nvPr/>
        </p:nvSpPr>
        <p:spPr>
          <a:xfrm rot="4243628">
            <a:off x="7040063" y="1853682"/>
            <a:ext cx="1007474" cy="369332"/>
          </a:xfrm>
          <a:prstGeom prst="rect">
            <a:avLst/>
          </a:prstGeom>
          <a:noFill/>
        </p:spPr>
        <p:txBody>
          <a:bodyPr wrap="square" rtlCol="0">
            <a:spAutoFit/>
          </a:bodyPr>
          <a:lstStyle/>
          <a:p>
            <a:r>
              <a:rPr lang="en-US" sz="900" dirty="0">
                <a:solidFill>
                  <a:schemeClr val="bg1"/>
                </a:solidFill>
              </a:rPr>
              <a:t>Check for student name </a:t>
            </a:r>
          </a:p>
        </p:txBody>
      </p:sp>
      <p:sp>
        <p:nvSpPr>
          <p:cNvPr id="3" name="TextBox 2">
            <a:extLst>
              <a:ext uri="{FF2B5EF4-FFF2-40B4-BE49-F238E27FC236}">
                <a16:creationId xmlns:a16="http://schemas.microsoft.com/office/drawing/2014/main" id="{296576D6-C718-4EEC-AF42-0A6EDC6381B1}"/>
              </a:ext>
            </a:extLst>
          </p:cNvPr>
          <p:cNvSpPr txBox="1"/>
          <p:nvPr/>
        </p:nvSpPr>
        <p:spPr>
          <a:xfrm>
            <a:off x="6783836" y="3060700"/>
            <a:ext cx="1310238" cy="1077218"/>
          </a:xfrm>
          <a:prstGeom prst="rect">
            <a:avLst/>
          </a:prstGeom>
          <a:noFill/>
        </p:spPr>
        <p:txBody>
          <a:bodyPr wrap="square" rtlCol="0">
            <a:spAutoFit/>
          </a:bodyPr>
          <a:lstStyle/>
          <a:p>
            <a:r>
              <a:rPr lang="en-US" sz="800" b="1" dirty="0">
                <a:highlight>
                  <a:srgbClr val="00FF00"/>
                </a:highlight>
                <a:latin typeface="Arial" panose="020B0604020202020204" pitchFamily="34" charset="0"/>
                <a:cs typeface="Arial" panose="020B0604020202020204" pitchFamily="34" charset="0"/>
              </a:rPr>
              <a:t>Green = you may come to class. Please continue to wear a mask covering your nose and mouth, practice social distancing and wash hands frequently. </a:t>
            </a:r>
          </a:p>
        </p:txBody>
      </p:sp>
    </p:spTree>
    <p:extLst>
      <p:ext uri="{BB962C8B-B14F-4D97-AF65-F5344CB8AC3E}">
        <p14:creationId xmlns:p14="http://schemas.microsoft.com/office/powerpoint/2010/main" val="2682042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BLACK DOT </a:t>
            </a:r>
          </a:p>
        </p:txBody>
      </p:sp>
      <p:sp>
        <p:nvSpPr>
          <p:cNvPr id="3" name="Content Placeholder 2"/>
          <p:cNvSpPr>
            <a:spLocks noGrp="1"/>
          </p:cNvSpPr>
          <p:nvPr>
            <p:ph idx="1"/>
          </p:nvPr>
        </p:nvSpPr>
        <p:spPr/>
        <p:txBody>
          <a:bodyPr/>
          <a:lstStyle/>
          <a:p>
            <a:pPr marL="0" indent="0">
              <a:buNone/>
            </a:pPr>
            <a:endParaRPr lang="en-US" sz="1800"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8B0570D7-AD2B-4B60-BF61-DCC39EA717C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4767" y="838200"/>
            <a:ext cx="8662066" cy="5181600"/>
          </a:xfrm>
          <a:prstGeom prst="rect">
            <a:avLst/>
          </a:prstGeom>
        </p:spPr>
      </p:pic>
      <p:sp>
        <p:nvSpPr>
          <p:cNvPr id="4" name="TextBox 3">
            <a:extLst>
              <a:ext uri="{FF2B5EF4-FFF2-40B4-BE49-F238E27FC236}">
                <a16:creationId xmlns:a16="http://schemas.microsoft.com/office/drawing/2014/main" id="{FE10E807-4B3F-4FAD-90A4-5D00A902794B}"/>
              </a:ext>
            </a:extLst>
          </p:cNvPr>
          <p:cNvSpPr txBox="1"/>
          <p:nvPr/>
        </p:nvSpPr>
        <p:spPr>
          <a:xfrm>
            <a:off x="6400800" y="2514600"/>
            <a:ext cx="1524000" cy="707886"/>
          </a:xfrm>
          <a:prstGeom prst="rect">
            <a:avLst/>
          </a:prstGeom>
          <a:noFill/>
        </p:spPr>
        <p:txBody>
          <a:bodyPr wrap="square" rtlCol="0">
            <a:spAutoFit/>
          </a:bodyPr>
          <a:lstStyle/>
          <a:p>
            <a:r>
              <a:rPr lang="en-US" sz="800" dirty="0">
                <a:solidFill>
                  <a:schemeClr val="bg1"/>
                </a:solidFill>
                <a:highlight>
                  <a:srgbClr val="000000"/>
                </a:highlight>
                <a:latin typeface="Arial" panose="020B0604020202020204" pitchFamily="34" charset="0"/>
                <a:cs typeface="Arial" panose="020B0604020202020204" pitchFamily="34" charset="0"/>
              </a:rPr>
              <a:t>A black dot means the student has yet to use the tracker and should immediately answer the tracker questions.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
            <a:ext cx="8534400" cy="952500"/>
          </a:xfrm>
        </p:spPr>
        <p:txBody>
          <a:bodyPr anchor="ctr">
            <a:normAutofit/>
          </a:bodyPr>
          <a:lstStyle/>
          <a:p>
            <a:pPr algn="ctr">
              <a:lnSpc>
                <a:spcPct val="90000"/>
              </a:lnSpc>
            </a:pPr>
            <a:r>
              <a:rPr lang="en-US" sz="3100" dirty="0">
                <a:latin typeface="Arial" panose="020B0604020202020204" pitchFamily="34" charset="0"/>
                <a:cs typeface="Arial" panose="020B0604020202020204" pitchFamily="34" charset="0"/>
              </a:rPr>
              <a:t>RED DOT</a:t>
            </a:r>
          </a:p>
        </p:txBody>
      </p:sp>
      <p:pic>
        <p:nvPicPr>
          <p:cNvPr id="6" name="Content Placeholder 5">
            <a:extLst>
              <a:ext uri="{FF2B5EF4-FFF2-40B4-BE49-F238E27FC236}">
                <a16:creationId xmlns:a16="http://schemas.microsoft.com/office/drawing/2014/main" id="{BABBB014-CC28-42D2-9F76-260B1EE113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p:blipFill>
        <p:spPr>
          <a:xfrm>
            <a:off x="158044" y="762000"/>
            <a:ext cx="8827912" cy="4413956"/>
          </a:xfrm>
          <a:noFill/>
        </p:spPr>
      </p:pic>
      <p:sp>
        <p:nvSpPr>
          <p:cNvPr id="3" name="TextBox 2">
            <a:extLst>
              <a:ext uri="{FF2B5EF4-FFF2-40B4-BE49-F238E27FC236}">
                <a16:creationId xmlns:a16="http://schemas.microsoft.com/office/drawing/2014/main" id="{111C4FD5-346B-4B29-805E-E2946365A075}"/>
              </a:ext>
            </a:extLst>
          </p:cNvPr>
          <p:cNvSpPr txBox="1"/>
          <p:nvPr/>
        </p:nvSpPr>
        <p:spPr>
          <a:xfrm>
            <a:off x="6400800" y="1600200"/>
            <a:ext cx="2362200" cy="707886"/>
          </a:xfrm>
          <a:prstGeom prst="rect">
            <a:avLst/>
          </a:prstGeom>
          <a:noFill/>
        </p:spPr>
        <p:txBody>
          <a:bodyPr wrap="square" rtlCol="0">
            <a:spAutoFit/>
          </a:bodyPr>
          <a:lstStyle/>
          <a:p>
            <a:r>
              <a:rPr lang="en-US" sz="800" dirty="0">
                <a:solidFill>
                  <a:schemeClr val="bg1"/>
                </a:solidFill>
                <a:highlight>
                  <a:srgbClr val="FF0000"/>
                </a:highlight>
                <a:latin typeface="Arial" panose="020B0604020202020204" pitchFamily="34" charset="0"/>
                <a:cs typeface="Arial" panose="020B0604020202020204" pitchFamily="34" charset="0"/>
              </a:rPr>
              <a:t>A red dot = this student has indicated that they have symptoms, exposure or positive results. This student should NOT be in class. If they live on campus, they should not leave their room. The student should contact Weigel</a:t>
            </a:r>
            <a:r>
              <a:rPr lang="en-US" sz="800" dirty="0">
                <a:highlight>
                  <a:srgbClr val="FF0000"/>
                </a:highligh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66273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868E5F7-8402-4176-A7E0-FA8793A17AAD}"/>
              </a:ext>
            </a:extLst>
          </p:cNvPr>
          <p:cNvSpPr>
            <a:spLocks noGrp="1"/>
          </p:cNvSpPr>
          <p:nvPr>
            <p:ph type="title"/>
          </p:nvPr>
        </p:nvSpPr>
        <p:spPr>
          <a:xfrm>
            <a:off x="228600" y="38100"/>
            <a:ext cx="8534400" cy="952500"/>
          </a:xfrm>
        </p:spPr>
        <p:txBody>
          <a:bodyPr/>
          <a:lstStyle/>
          <a:p>
            <a:pPr algn="ctr"/>
            <a:r>
              <a:rPr lang="en-US" dirty="0">
                <a:latin typeface="Arial" panose="020B0604020202020204" pitchFamily="34" charset="0"/>
                <a:cs typeface="Arial" panose="020B0604020202020204" pitchFamily="34" charset="0"/>
              </a:rPr>
              <a:t>ORANGE DOT</a:t>
            </a:r>
          </a:p>
        </p:txBody>
      </p:sp>
      <p:pic>
        <p:nvPicPr>
          <p:cNvPr id="6" name="Content Placeholder 5" descr="A screenshot of a cell phone&#10;&#10;Description automatically generated">
            <a:extLst>
              <a:ext uri="{FF2B5EF4-FFF2-40B4-BE49-F238E27FC236}">
                <a16:creationId xmlns:a16="http://schemas.microsoft.com/office/drawing/2014/main" id="{750425BE-2078-4916-B13F-1B5A76FBA1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714" y="1156466"/>
            <a:ext cx="8890571" cy="3956304"/>
          </a:xfrm>
          <a:noFill/>
        </p:spPr>
      </p:pic>
      <p:sp>
        <p:nvSpPr>
          <p:cNvPr id="2" name="TextBox 1">
            <a:extLst>
              <a:ext uri="{FF2B5EF4-FFF2-40B4-BE49-F238E27FC236}">
                <a16:creationId xmlns:a16="http://schemas.microsoft.com/office/drawing/2014/main" id="{DC225FDE-1967-4910-95E0-2E914411FE72}"/>
              </a:ext>
            </a:extLst>
          </p:cNvPr>
          <p:cNvSpPr txBox="1"/>
          <p:nvPr/>
        </p:nvSpPr>
        <p:spPr>
          <a:xfrm>
            <a:off x="6629400" y="1752600"/>
            <a:ext cx="1981200" cy="830997"/>
          </a:xfrm>
          <a:prstGeom prst="rect">
            <a:avLst/>
          </a:prstGeom>
          <a:noFill/>
        </p:spPr>
        <p:txBody>
          <a:bodyPr wrap="square" rtlCol="0">
            <a:spAutoFit/>
          </a:bodyPr>
          <a:lstStyle/>
          <a:p>
            <a:r>
              <a:rPr lang="en-US" sz="800" b="1" dirty="0">
                <a:solidFill>
                  <a:schemeClr val="accent5">
                    <a:lumMod val="75000"/>
                  </a:schemeClr>
                </a:solidFill>
                <a:latin typeface="Arial" panose="020B0604020202020204" pitchFamily="34" charset="0"/>
                <a:cs typeface="Arial" panose="020B0604020202020204" pitchFamily="34" charset="0"/>
              </a:rPr>
              <a:t>An orange dot indicates that the student has been exposed to COVID-19. They must quarantine/isolate. If this student is in your presence -You (faculty/staff) must now alert your supervisor and your physician.</a:t>
            </a:r>
          </a:p>
        </p:txBody>
      </p:sp>
    </p:spTree>
    <p:extLst>
      <p:ext uri="{BB962C8B-B14F-4D97-AF65-F5344CB8AC3E}">
        <p14:creationId xmlns:p14="http://schemas.microsoft.com/office/powerpoint/2010/main" val="1084435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E0256-07A5-457C-9898-573227E621EF}"/>
              </a:ext>
            </a:extLst>
          </p:cNvPr>
          <p:cNvSpPr>
            <a:spLocks noGrp="1"/>
          </p:cNvSpPr>
          <p:nvPr>
            <p:ph type="title"/>
          </p:nvPr>
        </p:nvSpPr>
        <p:spPr/>
        <p:txBody>
          <a:bodyPr>
            <a:normAutofit fontScale="90000"/>
          </a:bodyPr>
          <a:lstStyle/>
          <a:p>
            <a:pPr algn="ctr"/>
            <a:r>
              <a:rPr lang="en-US" sz="2400" dirty="0">
                <a:latin typeface="Arial" panose="020B0604020202020204" pitchFamily="34" charset="0"/>
                <a:cs typeface="Arial" panose="020B0604020202020204" pitchFamily="34" charset="0"/>
              </a:rPr>
              <a:t>Students should only be permitted to sit in class when their tracker displays a green dot for the day of class (be sure to verify their name and the date also).</a:t>
            </a:r>
          </a:p>
        </p:txBody>
      </p:sp>
      <p:pic>
        <p:nvPicPr>
          <p:cNvPr id="4" name="Content Placeholder 3">
            <a:extLst>
              <a:ext uri="{FF2B5EF4-FFF2-40B4-BE49-F238E27FC236}">
                <a16:creationId xmlns:a16="http://schemas.microsoft.com/office/drawing/2014/main" id="{9FF38288-1455-4308-8463-B5098A980D1A}"/>
              </a:ext>
            </a:extLst>
          </p:cNvPr>
          <p:cNvPicPr>
            <a:picLocks noGrp="1" noChangeAspect="1"/>
          </p:cNvPicPr>
          <p:nvPr>
            <p:ph idx="1"/>
          </p:nvPr>
        </p:nvPicPr>
        <p:blipFill>
          <a:blip r:embed="rId2"/>
          <a:stretch>
            <a:fillRect/>
          </a:stretch>
        </p:blipFill>
        <p:spPr>
          <a:xfrm>
            <a:off x="1028700" y="1319748"/>
            <a:ext cx="7086600" cy="4715810"/>
          </a:xfrm>
          <a:prstGeom prst="rect">
            <a:avLst/>
          </a:prstGeom>
        </p:spPr>
      </p:pic>
      <p:sp>
        <p:nvSpPr>
          <p:cNvPr id="5" name="TextBox 4">
            <a:extLst>
              <a:ext uri="{FF2B5EF4-FFF2-40B4-BE49-F238E27FC236}">
                <a16:creationId xmlns:a16="http://schemas.microsoft.com/office/drawing/2014/main" id="{27CAE4BD-2587-4CAA-9CB8-15CED3B15576}"/>
              </a:ext>
            </a:extLst>
          </p:cNvPr>
          <p:cNvSpPr txBox="1"/>
          <p:nvPr/>
        </p:nvSpPr>
        <p:spPr>
          <a:xfrm>
            <a:off x="2667000" y="1752600"/>
            <a:ext cx="3810000" cy="3785652"/>
          </a:xfrm>
          <a:prstGeom prst="rect">
            <a:avLst/>
          </a:prstGeom>
          <a:no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If any other color (or health status is listed) than green is displayed on the tracker, do not let the student in class. Please tell the student to return to there residence and have the student call Weigel Health at </a:t>
            </a:r>
          </a:p>
          <a:p>
            <a:pPr algn="ctr"/>
            <a:r>
              <a:rPr lang="en-US" sz="2400" dirty="0">
                <a:solidFill>
                  <a:schemeClr val="bg1"/>
                </a:solidFill>
                <a:latin typeface="Arial" panose="020B0604020202020204" pitchFamily="34" charset="0"/>
                <a:cs typeface="Arial" panose="020B0604020202020204" pitchFamily="34" charset="0"/>
              </a:rPr>
              <a:t>716-878-6701.</a:t>
            </a:r>
          </a:p>
        </p:txBody>
      </p:sp>
    </p:spTree>
    <p:extLst>
      <p:ext uri="{BB962C8B-B14F-4D97-AF65-F5344CB8AC3E}">
        <p14:creationId xmlns:p14="http://schemas.microsoft.com/office/powerpoint/2010/main" val="682153710"/>
      </p:ext>
    </p:extLst>
  </p:cSld>
  <p:clrMapOvr>
    <a:masterClrMapping/>
  </p:clrMapOvr>
</p:sld>
</file>

<file path=ppt/theme/theme1.xml><?xml version="1.0" encoding="utf-8"?>
<a:theme xmlns:a="http://schemas.openxmlformats.org/drawingml/2006/main" name="crest">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463</Words>
  <Application>Microsoft Office PowerPoint</Application>
  <PresentationFormat>On-screen Show (4:3)</PresentationFormat>
  <Paragraphs>39</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Trebuchet MS</vt:lpstr>
      <vt:lpstr>crest</vt:lpstr>
      <vt:lpstr>PowerPoint Presentation</vt:lpstr>
      <vt:lpstr>How to read the Daily  COVID-19 Symptom Tracker</vt:lpstr>
      <vt:lpstr>Where can students access the tracker?</vt:lpstr>
      <vt:lpstr>Entering the Classroom</vt:lpstr>
      <vt:lpstr>Daily COVID-19 Symptom Tracker for Students (Look for the GREEN dot)</vt:lpstr>
      <vt:lpstr>BLACK DOT </vt:lpstr>
      <vt:lpstr>RED DOT</vt:lpstr>
      <vt:lpstr>ORANGE DOT</vt:lpstr>
      <vt:lpstr>Students should only be permitted to sit in class when their tracker displays a green dot for the day of class (be sure to verify their name and the date also).</vt:lpstr>
      <vt:lpstr>LEGEND Review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dc:creator>
  <cp:lastModifiedBy>Young, Sarah M</cp:lastModifiedBy>
  <cp:revision>12</cp:revision>
  <dcterms:created xsi:type="dcterms:W3CDTF">2020-09-02T18:47:11Z</dcterms:created>
  <dcterms:modified xsi:type="dcterms:W3CDTF">2020-09-08T12:08:14Z</dcterms:modified>
</cp:coreProperties>
</file>