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07" r:id="rId6"/>
    <p:sldId id="339" r:id="rId7"/>
    <p:sldId id="347" r:id="rId8"/>
    <p:sldId id="350" r:id="rId9"/>
    <p:sldId id="354" r:id="rId10"/>
    <p:sldId id="344" r:id="rId11"/>
    <p:sldId id="341" r:id="rId12"/>
    <p:sldId id="351" r:id="rId13"/>
    <p:sldId id="346" r:id="rId14"/>
    <p:sldId id="345" r:id="rId15"/>
    <p:sldId id="352" r:id="rId16"/>
    <p:sldId id="358" r:id="rId17"/>
    <p:sldId id="356" r:id="rId18"/>
    <p:sldId id="357" r:id="rId19"/>
    <p:sldId id="260" r:id="rId20"/>
    <p:sldId id="264" r:id="rId21"/>
    <p:sldId id="266" r:id="rId22"/>
    <p:sldId id="359" r:id="rId23"/>
    <p:sldId id="353" r:id="rId24"/>
    <p:sldId id="343" r:id="rId25"/>
    <p:sldId id="348" r:id="rId26"/>
    <p:sldId id="349" r:id="rId27"/>
    <p:sldId id="26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0000"/>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75" autoAdjust="0"/>
  </p:normalViewPr>
  <p:slideViewPr>
    <p:cSldViewPr>
      <p:cViewPr varScale="1">
        <p:scale>
          <a:sx n="104" d="100"/>
          <a:sy n="104" d="100"/>
        </p:scale>
        <p:origin x="18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87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Sarah M" userId="30d38ba1-2d3d-4ef7-973f-9c6b541334cd" providerId="ADAL" clId="{1D336D65-0760-430B-AE99-5F9EC58C2194}"/>
    <pc:docChg chg="undo custSel modSld">
      <pc:chgData name="Young, Sarah M" userId="30d38ba1-2d3d-4ef7-973f-9c6b541334cd" providerId="ADAL" clId="{1D336D65-0760-430B-AE99-5F9EC58C2194}" dt="2021-06-08T17:45:11.096" v="3" actId="478"/>
      <pc:docMkLst>
        <pc:docMk/>
      </pc:docMkLst>
      <pc:sldChg chg="addSp delSp modSp mod">
        <pc:chgData name="Young, Sarah M" userId="30d38ba1-2d3d-4ef7-973f-9c6b541334cd" providerId="ADAL" clId="{1D336D65-0760-430B-AE99-5F9EC58C2194}" dt="2021-06-08T17:45:11.096" v="3" actId="478"/>
        <pc:sldMkLst>
          <pc:docMk/>
          <pc:sldMk cId="716128135" sldId="256"/>
        </pc:sldMkLst>
        <pc:spChg chg="add del">
          <ac:chgData name="Young, Sarah M" userId="30d38ba1-2d3d-4ef7-973f-9c6b541334cd" providerId="ADAL" clId="{1D336D65-0760-430B-AE99-5F9EC58C2194}" dt="2021-06-08T17:45:11.096" v="3" actId="478"/>
          <ac:spMkLst>
            <pc:docMk/>
            <pc:sldMk cId="716128135" sldId="256"/>
            <ac:spMk id="3" creationId="{00000000-0000-0000-0000-000000000000}"/>
          </ac:spMkLst>
        </pc:spChg>
        <pc:spChg chg="add del mod">
          <ac:chgData name="Young, Sarah M" userId="30d38ba1-2d3d-4ef7-973f-9c6b541334cd" providerId="ADAL" clId="{1D336D65-0760-430B-AE99-5F9EC58C2194}" dt="2021-06-08T17:45:11.096" v="3" actId="478"/>
          <ac:spMkLst>
            <pc:docMk/>
            <pc:sldMk cId="716128135" sldId="256"/>
            <ac:spMk id="6" creationId="{A842068D-72E3-4A73-9EBF-8E26774BEA51}"/>
          </ac:spMkLst>
        </pc:spChg>
      </pc:sldChg>
    </pc:docChg>
  </pc:docChgLst>
  <pc:docChgLst>
    <pc:chgData name="Young, Sarah M" userId="30d38ba1-2d3d-4ef7-973f-9c6b541334cd" providerId="ADAL" clId="{9FB90266-4FA1-45B0-BBF2-BB7A3818D5D9}"/>
    <pc:docChg chg="custSel modSld">
      <pc:chgData name="Young, Sarah M" userId="30d38ba1-2d3d-4ef7-973f-9c6b541334cd" providerId="ADAL" clId="{9FB90266-4FA1-45B0-BBF2-BB7A3818D5D9}" dt="2021-08-17T15:50:10.567" v="104" actId="1076"/>
      <pc:docMkLst>
        <pc:docMk/>
      </pc:docMkLst>
      <pc:sldChg chg="modSp mod">
        <pc:chgData name="Young, Sarah M" userId="30d38ba1-2d3d-4ef7-973f-9c6b541334cd" providerId="ADAL" clId="{9FB90266-4FA1-45B0-BBF2-BB7A3818D5D9}" dt="2021-08-17T15:49:49.570" v="101" actId="113"/>
        <pc:sldMkLst>
          <pc:docMk/>
          <pc:sldMk cId="716128135" sldId="256"/>
        </pc:sldMkLst>
        <pc:spChg chg="mod">
          <ac:chgData name="Young, Sarah M" userId="30d38ba1-2d3d-4ef7-973f-9c6b541334cd" providerId="ADAL" clId="{9FB90266-4FA1-45B0-BBF2-BB7A3818D5D9}" dt="2021-08-17T13:34:57.899" v="88" actId="20577"/>
          <ac:spMkLst>
            <pc:docMk/>
            <pc:sldMk cId="716128135" sldId="256"/>
            <ac:spMk id="2" creationId="{00000000-0000-0000-0000-000000000000}"/>
          </ac:spMkLst>
        </pc:spChg>
        <pc:spChg chg="mod">
          <ac:chgData name="Young, Sarah M" userId="30d38ba1-2d3d-4ef7-973f-9c6b541334cd" providerId="ADAL" clId="{9FB90266-4FA1-45B0-BBF2-BB7A3818D5D9}" dt="2021-08-17T15:49:49.570" v="101" actId="113"/>
          <ac:spMkLst>
            <pc:docMk/>
            <pc:sldMk cId="716128135" sldId="256"/>
            <ac:spMk id="3" creationId="{00000000-0000-0000-0000-000000000000}"/>
          </ac:spMkLst>
        </pc:spChg>
      </pc:sldChg>
      <pc:sldChg chg="addSp delSp modSp mod">
        <pc:chgData name="Young, Sarah M" userId="30d38ba1-2d3d-4ef7-973f-9c6b541334cd" providerId="ADAL" clId="{9FB90266-4FA1-45B0-BBF2-BB7A3818D5D9}" dt="2021-08-17T15:50:10.567" v="104" actId="1076"/>
        <pc:sldMkLst>
          <pc:docMk/>
          <pc:sldMk cId="1426690478" sldId="339"/>
        </pc:sldMkLst>
        <pc:spChg chg="mod">
          <ac:chgData name="Young, Sarah M" userId="30d38ba1-2d3d-4ef7-973f-9c6b541334cd" providerId="ADAL" clId="{9FB90266-4FA1-45B0-BBF2-BB7A3818D5D9}" dt="2021-08-17T15:50:06.011" v="103" actId="1076"/>
          <ac:spMkLst>
            <pc:docMk/>
            <pc:sldMk cId="1426690478" sldId="339"/>
            <ac:spMk id="4" creationId="{0F17EB2E-AB1E-4A78-AD36-672A10400686}"/>
          </ac:spMkLst>
        </pc:spChg>
        <pc:spChg chg="mod">
          <ac:chgData name="Young, Sarah M" userId="30d38ba1-2d3d-4ef7-973f-9c6b541334cd" providerId="ADAL" clId="{9FB90266-4FA1-45B0-BBF2-BB7A3818D5D9}" dt="2021-08-17T15:47:48.972" v="99" actId="14100"/>
          <ac:spMkLst>
            <pc:docMk/>
            <pc:sldMk cId="1426690478" sldId="339"/>
            <ac:spMk id="8" creationId="{2D42746B-A78E-4376-A1A4-1B9A41931703}"/>
          </ac:spMkLst>
        </pc:spChg>
        <pc:picChg chg="del">
          <ac:chgData name="Young, Sarah M" userId="30d38ba1-2d3d-4ef7-973f-9c6b541334cd" providerId="ADAL" clId="{9FB90266-4FA1-45B0-BBF2-BB7A3818D5D9}" dt="2021-08-17T15:47:21.606" v="89" actId="478"/>
          <ac:picMkLst>
            <pc:docMk/>
            <pc:sldMk cId="1426690478" sldId="339"/>
            <ac:picMk id="3" creationId="{37B4A366-7ABE-45CF-B0F8-FBEC07790A98}"/>
          </ac:picMkLst>
        </pc:picChg>
        <pc:picChg chg="add mod modCrop">
          <ac:chgData name="Young, Sarah M" userId="30d38ba1-2d3d-4ef7-973f-9c6b541334cd" providerId="ADAL" clId="{9FB90266-4FA1-45B0-BBF2-BB7A3818D5D9}" dt="2021-08-17T15:50:10.567" v="104" actId="1076"/>
          <ac:picMkLst>
            <pc:docMk/>
            <pc:sldMk cId="1426690478" sldId="339"/>
            <ac:picMk id="6" creationId="{78F2E455-2609-42DA-8CE3-8C02031A3F88}"/>
          </ac:picMkLst>
        </pc:picChg>
      </pc:sldChg>
      <pc:sldChg chg="modSp mod">
        <pc:chgData name="Young, Sarah M" userId="30d38ba1-2d3d-4ef7-973f-9c6b541334cd" providerId="ADAL" clId="{9FB90266-4FA1-45B0-BBF2-BB7A3818D5D9}" dt="2021-08-17T13:33:37.231" v="3" actId="20577"/>
        <pc:sldMkLst>
          <pc:docMk/>
          <pc:sldMk cId="1394156315" sldId="348"/>
        </pc:sldMkLst>
        <pc:spChg chg="mod">
          <ac:chgData name="Young, Sarah M" userId="30d38ba1-2d3d-4ef7-973f-9c6b541334cd" providerId="ADAL" clId="{9FB90266-4FA1-45B0-BBF2-BB7A3818D5D9}" dt="2021-08-17T13:33:37.231" v="3" actId="20577"/>
          <ac:spMkLst>
            <pc:docMk/>
            <pc:sldMk cId="1394156315" sldId="34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5EED1122-E0FD-44C6-9AD8-82DE71F019D1}" type="datetimeFigureOut">
              <a:rPr lang="en-US" smtClean="0"/>
              <a:t>8/17/2021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C3DC2063-E49D-4A06-988A-ECF194E6C23A}" type="slidenum">
              <a:rPr lang="en-US" smtClean="0"/>
              <a:t>‹#›</a:t>
            </a:fld>
            <a:endParaRPr lang="en-US"/>
          </a:p>
        </p:txBody>
      </p:sp>
    </p:spTree>
    <p:extLst>
      <p:ext uri="{BB962C8B-B14F-4D97-AF65-F5344CB8AC3E}">
        <p14:creationId xmlns:p14="http://schemas.microsoft.com/office/powerpoint/2010/main" val="181722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B8087-B604-43A0-AA7A-C77F40431EE7}" type="slidenum">
              <a:rPr lang="en-US" smtClean="0"/>
              <a:t>1</a:t>
            </a:fld>
            <a:endParaRPr lang="en-US" dirty="0"/>
          </a:p>
        </p:txBody>
      </p:sp>
    </p:spTree>
    <p:extLst>
      <p:ext uri="{BB962C8B-B14F-4D97-AF65-F5344CB8AC3E}">
        <p14:creationId xmlns:p14="http://schemas.microsoft.com/office/powerpoint/2010/main" val="68635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Guidance from the Handbook for Faculty and Librarians </a:t>
            </a:r>
          </a:p>
          <a:p>
            <a:endParaRPr lang="en-US" dirty="0"/>
          </a:p>
        </p:txBody>
      </p:sp>
      <p:sp>
        <p:nvSpPr>
          <p:cNvPr id="4" name="Slide Number Placeholder 3"/>
          <p:cNvSpPr>
            <a:spLocks noGrp="1"/>
          </p:cNvSpPr>
          <p:nvPr>
            <p:ph type="sldNum" sz="quarter" idx="5"/>
          </p:nvPr>
        </p:nvSpPr>
        <p:spPr/>
        <p:txBody>
          <a:bodyPr/>
          <a:lstStyle/>
          <a:p>
            <a:fld id="{C3DC2063-E49D-4A06-988A-ECF194E6C23A}" type="slidenum">
              <a:rPr lang="en-US" smtClean="0"/>
              <a:t>20</a:t>
            </a:fld>
            <a:endParaRPr lang="en-US"/>
          </a:p>
        </p:txBody>
      </p:sp>
    </p:spTree>
    <p:extLst>
      <p:ext uri="{BB962C8B-B14F-4D97-AF65-F5344CB8AC3E}">
        <p14:creationId xmlns:p14="http://schemas.microsoft.com/office/powerpoint/2010/main" val="3753923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Guidance from the Handbook for Faculty and Librarians </a:t>
            </a:r>
          </a:p>
          <a:p>
            <a:endParaRPr lang="en-US" dirty="0"/>
          </a:p>
        </p:txBody>
      </p:sp>
      <p:sp>
        <p:nvSpPr>
          <p:cNvPr id="4" name="Slide Number Placeholder 3"/>
          <p:cNvSpPr>
            <a:spLocks noGrp="1"/>
          </p:cNvSpPr>
          <p:nvPr>
            <p:ph type="sldNum" sz="quarter" idx="5"/>
          </p:nvPr>
        </p:nvSpPr>
        <p:spPr/>
        <p:txBody>
          <a:bodyPr/>
          <a:lstStyle/>
          <a:p>
            <a:fld id="{C3DC2063-E49D-4A06-988A-ECF194E6C23A}" type="slidenum">
              <a:rPr lang="en-US" smtClean="0"/>
              <a:t>21</a:t>
            </a:fld>
            <a:endParaRPr lang="en-US"/>
          </a:p>
        </p:txBody>
      </p:sp>
    </p:spTree>
    <p:extLst>
      <p:ext uri="{BB962C8B-B14F-4D97-AF65-F5344CB8AC3E}">
        <p14:creationId xmlns:p14="http://schemas.microsoft.com/office/powerpoint/2010/main" val="283194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Guidance from the Handbook for Faculty and Librarians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well written reports; third party writing, all names included, quotes and specific examples (“he threatened me” verses “he physically approached me and waived his hand while yelling I am going to get you </a:t>
            </a:r>
            <a:r>
              <a:rPr lang="en-US"/>
              <a:t>for this”)</a:t>
            </a:r>
            <a:endParaRPr lang="en-US" dirty="0"/>
          </a:p>
          <a:p>
            <a:endParaRPr lang="en-US" dirty="0"/>
          </a:p>
        </p:txBody>
      </p:sp>
      <p:sp>
        <p:nvSpPr>
          <p:cNvPr id="4" name="Slide Number Placeholder 3"/>
          <p:cNvSpPr>
            <a:spLocks noGrp="1"/>
          </p:cNvSpPr>
          <p:nvPr>
            <p:ph type="sldNum" sz="quarter" idx="5"/>
          </p:nvPr>
        </p:nvSpPr>
        <p:spPr/>
        <p:txBody>
          <a:bodyPr/>
          <a:lstStyle/>
          <a:p>
            <a:fld id="{C3DC2063-E49D-4A06-988A-ECF194E6C23A}" type="slidenum">
              <a:rPr lang="en-US" smtClean="0"/>
              <a:t>22</a:t>
            </a:fld>
            <a:endParaRPr lang="en-US"/>
          </a:p>
        </p:txBody>
      </p:sp>
    </p:spTree>
    <p:extLst>
      <p:ext uri="{BB962C8B-B14F-4D97-AF65-F5344CB8AC3E}">
        <p14:creationId xmlns:p14="http://schemas.microsoft.com/office/powerpoint/2010/main" val="7954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Guidance from the Handbook for Faculty and Librarians </a:t>
            </a:r>
          </a:p>
          <a:p>
            <a:endParaRPr lang="en-US" dirty="0"/>
          </a:p>
        </p:txBody>
      </p:sp>
      <p:sp>
        <p:nvSpPr>
          <p:cNvPr id="4" name="Slide Number Placeholder 3"/>
          <p:cNvSpPr>
            <a:spLocks noGrp="1"/>
          </p:cNvSpPr>
          <p:nvPr>
            <p:ph type="sldNum" sz="quarter" idx="5"/>
          </p:nvPr>
        </p:nvSpPr>
        <p:spPr/>
        <p:txBody>
          <a:bodyPr/>
          <a:lstStyle/>
          <a:p>
            <a:fld id="{C3DC2063-E49D-4A06-988A-ECF194E6C23A}" type="slidenum">
              <a:rPr lang="en-US" smtClean="0"/>
              <a:t>23</a:t>
            </a:fld>
            <a:endParaRPr lang="en-US"/>
          </a:p>
        </p:txBody>
      </p:sp>
    </p:spTree>
    <p:extLst>
      <p:ext uri="{BB962C8B-B14F-4D97-AF65-F5344CB8AC3E}">
        <p14:creationId xmlns:p14="http://schemas.microsoft.com/office/powerpoint/2010/main" val="338126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to the CDC document</a:t>
            </a:r>
          </a:p>
        </p:txBody>
      </p:sp>
      <p:sp>
        <p:nvSpPr>
          <p:cNvPr id="4" name="Slide Number Placeholder 3"/>
          <p:cNvSpPr>
            <a:spLocks noGrp="1"/>
          </p:cNvSpPr>
          <p:nvPr>
            <p:ph type="sldNum" sz="quarter" idx="10"/>
          </p:nvPr>
        </p:nvSpPr>
        <p:spPr/>
        <p:txBody>
          <a:bodyPr/>
          <a:lstStyle/>
          <a:p>
            <a:fld id="{C3DC2063-E49D-4A06-988A-ECF194E6C23A}" type="slidenum">
              <a:rPr lang="en-US" smtClean="0"/>
              <a:t>2</a:t>
            </a:fld>
            <a:endParaRPr lang="en-US"/>
          </a:p>
        </p:txBody>
      </p:sp>
    </p:spTree>
    <p:extLst>
      <p:ext uri="{BB962C8B-B14F-4D97-AF65-F5344CB8AC3E}">
        <p14:creationId xmlns:p14="http://schemas.microsoft.com/office/powerpoint/2010/main" val="278053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&amp; staff should be made aware of the fact that conduct policies exist on campus, mostly in DOPS and the Student Code of Conduct </a:t>
            </a:r>
          </a:p>
        </p:txBody>
      </p:sp>
      <p:sp>
        <p:nvSpPr>
          <p:cNvPr id="4" name="Slide Number Placeholder 3"/>
          <p:cNvSpPr>
            <a:spLocks noGrp="1"/>
          </p:cNvSpPr>
          <p:nvPr>
            <p:ph type="sldNum" sz="quarter" idx="5"/>
          </p:nvPr>
        </p:nvSpPr>
        <p:spPr/>
        <p:txBody>
          <a:bodyPr/>
          <a:lstStyle/>
          <a:p>
            <a:fld id="{C3DC2063-E49D-4A06-988A-ECF194E6C23A}" type="slidenum">
              <a:rPr lang="en-US" smtClean="0"/>
              <a:t>3</a:t>
            </a:fld>
            <a:endParaRPr lang="en-US"/>
          </a:p>
        </p:txBody>
      </p:sp>
    </p:spTree>
    <p:extLst>
      <p:ext uri="{BB962C8B-B14F-4D97-AF65-F5344CB8AC3E}">
        <p14:creationId xmlns:p14="http://schemas.microsoft.com/office/powerpoint/2010/main" val="257338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statements are based on policies from DOPS and the Student Code of Conduct</a:t>
            </a:r>
          </a:p>
        </p:txBody>
      </p:sp>
      <p:sp>
        <p:nvSpPr>
          <p:cNvPr id="4" name="Slide Number Placeholder 3"/>
          <p:cNvSpPr>
            <a:spLocks noGrp="1"/>
          </p:cNvSpPr>
          <p:nvPr>
            <p:ph type="sldNum" sz="quarter" idx="5"/>
          </p:nvPr>
        </p:nvSpPr>
        <p:spPr/>
        <p:txBody>
          <a:bodyPr/>
          <a:lstStyle/>
          <a:p>
            <a:fld id="{C3DC2063-E49D-4A06-988A-ECF194E6C23A}" type="slidenum">
              <a:rPr lang="en-US" smtClean="0"/>
              <a:t>7</a:t>
            </a:fld>
            <a:endParaRPr lang="en-US"/>
          </a:p>
        </p:txBody>
      </p:sp>
    </p:spTree>
    <p:extLst>
      <p:ext uri="{BB962C8B-B14F-4D97-AF65-F5344CB8AC3E}">
        <p14:creationId xmlns:p14="http://schemas.microsoft.com/office/powerpoint/2010/main" val="73340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we’ll talk about classroom behavior more in a minute…</a:t>
            </a:r>
          </a:p>
        </p:txBody>
      </p:sp>
      <p:sp>
        <p:nvSpPr>
          <p:cNvPr id="4" name="Slide Number Placeholder 3"/>
          <p:cNvSpPr>
            <a:spLocks noGrp="1"/>
          </p:cNvSpPr>
          <p:nvPr>
            <p:ph type="sldNum" sz="quarter" idx="5"/>
          </p:nvPr>
        </p:nvSpPr>
        <p:spPr/>
        <p:txBody>
          <a:bodyPr/>
          <a:lstStyle/>
          <a:p>
            <a:fld id="{C3DC2063-E49D-4A06-988A-ECF194E6C23A}" type="slidenum">
              <a:rPr lang="en-US" smtClean="0"/>
              <a:t>10</a:t>
            </a:fld>
            <a:endParaRPr lang="en-US"/>
          </a:p>
        </p:txBody>
      </p:sp>
    </p:spTree>
    <p:extLst>
      <p:ext uri="{BB962C8B-B14F-4D97-AF65-F5344CB8AC3E}">
        <p14:creationId xmlns:p14="http://schemas.microsoft.com/office/powerpoint/2010/main" val="137782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from the Handbook for Faculty and Librarians with source listed as Bulletin, November 30, 2000</a:t>
            </a:r>
          </a:p>
        </p:txBody>
      </p:sp>
      <p:sp>
        <p:nvSpPr>
          <p:cNvPr id="4" name="Slide Number Placeholder 3"/>
          <p:cNvSpPr>
            <a:spLocks noGrp="1"/>
          </p:cNvSpPr>
          <p:nvPr>
            <p:ph type="sldNum" sz="quarter" idx="5"/>
          </p:nvPr>
        </p:nvSpPr>
        <p:spPr/>
        <p:txBody>
          <a:bodyPr/>
          <a:lstStyle/>
          <a:p>
            <a:fld id="{C3DC2063-E49D-4A06-988A-ECF194E6C23A}" type="slidenum">
              <a:rPr lang="en-US" smtClean="0"/>
              <a:t>11</a:t>
            </a:fld>
            <a:endParaRPr lang="en-US"/>
          </a:p>
        </p:txBody>
      </p:sp>
    </p:spTree>
    <p:extLst>
      <p:ext uri="{BB962C8B-B14F-4D97-AF65-F5344CB8AC3E}">
        <p14:creationId xmlns:p14="http://schemas.microsoft.com/office/powerpoint/2010/main" val="130411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a:t>
            </a:r>
          </a:p>
        </p:txBody>
      </p:sp>
      <p:sp>
        <p:nvSpPr>
          <p:cNvPr id="4" name="Slide Number Placeholder 3"/>
          <p:cNvSpPr>
            <a:spLocks noGrp="1"/>
          </p:cNvSpPr>
          <p:nvPr>
            <p:ph type="sldNum" sz="quarter" idx="5"/>
          </p:nvPr>
        </p:nvSpPr>
        <p:spPr/>
        <p:txBody>
          <a:bodyPr/>
          <a:lstStyle/>
          <a:p>
            <a:fld id="{C3DC2063-E49D-4A06-988A-ECF194E6C23A}" type="slidenum">
              <a:rPr lang="en-US" smtClean="0"/>
              <a:t>12</a:t>
            </a:fld>
            <a:endParaRPr lang="en-US"/>
          </a:p>
        </p:txBody>
      </p:sp>
    </p:spTree>
    <p:extLst>
      <p:ext uri="{BB962C8B-B14F-4D97-AF65-F5344CB8AC3E}">
        <p14:creationId xmlns:p14="http://schemas.microsoft.com/office/powerpoint/2010/main" val="265687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behaviors that you’ve seen in your classrooms?</a:t>
            </a:r>
          </a:p>
          <a:p>
            <a:endParaRPr lang="en-US" dirty="0"/>
          </a:p>
        </p:txBody>
      </p:sp>
      <p:sp>
        <p:nvSpPr>
          <p:cNvPr id="4" name="Slide Number Placeholder 3"/>
          <p:cNvSpPr>
            <a:spLocks noGrp="1"/>
          </p:cNvSpPr>
          <p:nvPr>
            <p:ph type="sldNum" sz="quarter" idx="5"/>
          </p:nvPr>
        </p:nvSpPr>
        <p:spPr/>
        <p:txBody>
          <a:bodyPr/>
          <a:lstStyle/>
          <a:p>
            <a:fld id="{C3DC2063-E49D-4A06-988A-ECF194E6C23A}" type="slidenum">
              <a:rPr lang="en-US" smtClean="0"/>
              <a:t>13</a:t>
            </a:fld>
            <a:endParaRPr lang="en-US"/>
          </a:p>
        </p:txBody>
      </p:sp>
    </p:spTree>
    <p:extLst>
      <p:ext uri="{BB962C8B-B14F-4D97-AF65-F5344CB8AC3E}">
        <p14:creationId xmlns:p14="http://schemas.microsoft.com/office/powerpoint/2010/main" val="77605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Guidance from the Handbook for Faculty and Librarians </a:t>
            </a:r>
          </a:p>
          <a:p>
            <a:endParaRPr lang="en-US" dirty="0"/>
          </a:p>
        </p:txBody>
      </p:sp>
      <p:sp>
        <p:nvSpPr>
          <p:cNvPr id="4" name="Slide Number Placeholder 3"/>
          <p:cNvSpPr>
            <a:spLocks noGrp="1"/>
          </p:cNvSpPr>
          <p:nvPr>
            <p:ph type="sldNum" sz="quarter" idx="5"/>
          </p:nvPr>
        </p:nvSpPr>
        <p:spPr/>
        <p:txBody>
          <a:bodyPr/>
          <a:lstStyle/>
          <a:p>
            <a:fld id="{C3DC2063-E49D-4A06-988A-ECF194E6C23A}" type="slidenum">
              <a:rPr lang="en-US" smtClean="0"/>
              <a:t>19</a:t>
            </a:fld>
            <a:endParaRPr lang="en-US"/>
          </a:p>
        </p:txBody>
      </p:sp>
    </p:spTree>
    <p:extLst>
      <p:ext uri="{BB962C8B-B14F-4D97-AF65-F5344CB8AC3E}">
        <p14:creationId xmlns:p14="http://schemas.microsoft.com/office/powerpoint/2010/main" val="4130414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2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146175"/>
          </a:xfrm>
        </p:spPr>
        <p:txBody>
          <a:bodyPr/>
          <a:lstStyle>
            <a:lvl1pPr>
              <a:defRPr b="1"/>
            </a:lvl1pPr>
          </a:lstStyle>
          <a:p>
            <a:r>
              <a:rPr lang="en-US" dirty="0"/>
              <a:t>Click to Edit Master Title</a:t>
            </a:r>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0712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p:nvPr>
        </p:nvSpPr>
        <p:spPr>
          <a:xfrm>
            <a:off x="228600" y="1143000"/>
            <a:ext cx="8534400" cy="4572000"/>
          </a:xfrm>
        </p:spPr>
        <p:txBody>
          <a:bodyPr/>
          <a:lstStyle>
            <a:lvl1pPr>
              <a:buClr>
                <a:srgbClr val="CC6600"/>
              </a:buClr>
              <a:defRPr sz="26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28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hasCustomPrompt="1"/>
          </p:nvPr>
        </p:nvSpPr>
        <p:spPr>
          <a:xfrm>
            <a:off x="2286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46482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06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2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39C43-E342-4A1D-98FB-010A5C7888B3}" type="datetimeFigureOut">
              <a:rPr lang="en-US" smtClean="0"/>
              <a:pPr/>
              <a:t>8/17/2021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331D-F224-4DC5-8475-9628907EA2A4}" type="slidenum">
              <a:rPr lang="en-US" smtClean="0"/>
              <a:pPr/>
              <a:t>‹#›</a:t>
            </a:fld>
            <a:endParaRPr lang="en-US"/>
          </a:p>
        </p:txBody>
      </p:sp>
    </p:spTree>
    <p:extLst>
      <p:ext uri="{BB962C8B-B14F-4D97-AF65-F5344CB8AC3E}">
        <p14:creationId xmlns:p14="http://schemas.microsoft.com/office/powerpoint/2010/main" val="184665305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tudentconduct.buffalostate.edu/file-repor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ounselingcenter.buffalostate.edu/" TargetMode="External"/><Relationship Id="rId2" Type="http://schemas.openxmlformats.org/officeDocument/2006/relationships/hyperlink" Target="https://deanofstudents.buffalostate.edu/care-team" TargetMode="External"/><Relationship Id="rId1" Type="http://schemas.openxmlformats.org/officeDocument/2006/relationships/slideLayout" Target="../slideLayouts/slideLayout3.xml"/><Relationship Id="rId5" Type="http://schemas.openxmlformats.org/officeDocument/2006/relationships/hyperlink" Target="https://studentconduct.buffalostate.edu/" TargetMode="External"/><Relationship Id="rId4" Type="http://schemas.openxmlformats.org/officeDocument/2006/relationships/hyperlink" Target="https://sas.buffalostate.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uny.buffalostate.edu/forfacultystaf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hyperlink" Target="https://deanofstudents.buffalostate.edu/students-concern-online-reporting-for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eanofstudents.buffalostate.edu/students-concern-online-reporting-for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4929"/>
            <a:ext cx="6858000" cy="1790700"/>
          </a:xfrm>
        </p:spPr>
        <p:txBody>
          <a:bodyPr>
            <a:normAutofit fontScale="90000"/>
          </a:bodyPr>
          <a:lstStyle/>
          <a:p>
            <a:r>
              <a:rPr lang="en-US" dirty="0"/>
              <a:t>Addressing Concerning and Disruptive Behaviors in Classrooms 2021-2022</a:t>
            </a:r>
          </a:p>
        </p:txBody>
      </p:sp>
      <p:sp>
        <p:nvSpPr>
          <p:cNvPr id="3" name="Subtitle 2"/>
          <p:cNvSpPr>
            <a:spLocks noGrp="1"/>
          </p:cNvSpPr>
          <p:nvPr>
            <p:ph type="subTitle" idx="1"/>
          </p:nvPr>
        </p:nvSpPr>
        <p:spPr>
          <a:xfrm>
            <a:off x="1143000" y="3197038"/>
            <a:ext cx="6858000" cy="2573767"/>
          </a:xfrm>
        </p:spPr>
        <p:txBody>
          <a:bodyPr>
            <a:normAutofit fontScale="55000" lnSpcReduction="20000"/>
          </a:bodyPr>
          <a:lstStyle/>
          <a:p>
            <a:r>
              <a:rPr lang="en-US" b="1" dirty="0"/>
              <a:t>Associate Deans</a:t>
            </a:r>
          </a:p>
          <a:p>
            <a:r>
              <a:rPr lang="en-US" b="1" dirty="0"/>
              <a:t>Julian Cole</a:t>
            </a:r>
            <a:r>
              <a:rPr lang="en-US" dirty="0"/>
              <a:t>, School of Professions</a:t>
            </a:r>
            <a:br>
              <a:rPr lang="en-US" dirty="0"/>
            </a:br>
            <a:r>
              <a:rPr lang="en-US" b="1" dirty="0"/>
              <a:t>Kelly Frothingham</a:t>
            </a:r>
            <a:r>
              <a:rPr lang="en-US" dirty="0"/>
              <a:t>, School of Arts and Sciences</a:t>
            </a:r>
          </a:p>
          <a:p>
            <a:r>
              <a:rPr lang="en-US" b="1" dirty="0"/>
              <a:t>Carlos Jones</a:t>
            </a:r>
            <a:r>
              <a:rPr lang="en-US" dirty="0"/>
              <a:t>, School of Arts and Sciences</a:t>
            </a:r>
            <a:br>
              <a:rPr lang="en-US" dirty="0"/>
            </a:br>
            <a:r>
              <a:rPr lang="en-US" b="1" dirty="0"/>
              <a:t>Kathy Wood</a:t>
            </a:r>
            <a:r>
              <a:rPr lang="en-US" dirty="0"/>
              <a:t>, School of Education</a:t>
            </a:r>
          </a:p>
          <a:p>
            <a:pPr>
              <a:spcBef>
                <a:spcPts val="1350"/>
              </a:spcBef>
            </a:pPr>
            <a:r>
              <a:rPr lang="en-US" b="1" dirty="0"/>
              <a:t>Care Team Members</a:t>
            </a:r>
            <a:br>
              <a:rPr lang="en-US" sz="100" dirty="0"/>
            </a:br>
            <a:r>
              <a:rPr lang="en-US" b="1" dirty="0"/>
              <a:t>Sarah Young</a:t>
            </a:r>
            <a:r>
              <a:rPr lang="en-US" dirty="0"/>
              <a:t>, Dean of Students</a:t>
            </a:r>
            <a:br>
              <a:rPr lang="en-US" dirty="0"/>
            </a:br>
            <a:r>
              <a:rPr lang="en-US" b="1" dirty="0"/>
              <a:t>Ashley Maracle, </a:t>
            </a:r>
            <a:r>
              <a:rPr lang="en-US" dirty="0"/>
              <a:t>Weigel Wellness Center</a:t>
            </a:r>
            <a:br>
              <a:rPr lang="en-US" dirty="0"/>
            </a:br>
            <a:endParaRPr lang="en-US" dirty="0"/>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a:t>
            </a:fld>
            <a:endParaRPr lang="en-US" dirty="0"/>
          </a:p>
        </p:txBody>
      </p:sp>
    </p:spTree>
    <p:extLst>
      <p:ext uri="{BB962C8B-B14F-4D97-AF65-F5344CB8AC3E}">
        <p14:creationId xmlns:p14="http://schemas.microsoft.com/office/powerpoint/2010/main" val="71612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Syllabus and expectations</a:t>
            </a:r>
          </a:p>
        </p:txBody>
      </p:sp>
      <p:sp>
        <p:nvSpPr>
          <p:cNvPr id="3" name="Content Placeholder 2"/>
          <p:cNvSpPr>
            <a:spLocks noGrp="1"/>
          </p:cNvSpPr>
          <p:nvPr>
            <p:ph idx="1"/>
          </p:nvPr>
        </p:nvSpPr>
        <p:spPr>
          <a:xfrm>
            <a:off x="228600" y="1143000"/>
            <a:ext cx="8534400" cy="5105400"/>
          </a:xfrm>
        </p:spPr>
        <p:txBody>
          <a:bodyPr>
            <a:normAutofit/>
          </a:bodyPr>
          <a:lstStyle/>
          <a:p>
            <a:r>
              <a:rPr lang="en-US" dirty="0"/>
              <a:t>Include a statement in the course syllabus defining the criteria for grading and standards for student conduct in the classroom, if applicable</a:t>
            </a:r>
          </a:p>
          <a:p>
            <a:pPr lvl="1"/>
            <a:r>
              <a:rPr lang="en-US" dirty="0"/>
              <a:t>Grade penalties may apply for egregious disruptive behavior </a:t>
            </a:r>
          </a:p>
          <a:p>
            <a:pPr lvl="1"/>
            <a:r>
              <a:rPr lang="en-US" dirty="0"/>
              <a:t>Examples of disruptive behavior can be provided, but any conduct the professor determines to be disruptive to the class can be considered disruptive behavior</a:t>
            </a:r>
          </a:p>
          <a:p>
            <a:pPr lvl="1"/>
            <a:r>
              <a:rPr lang="en-US" dirty="0"/>
              <a:t>Students can be asked to leave the classroom for displaying disruptive behavior</a:t>
            </a: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10</a:t>
            </a:fld>
            <a:endParaRPr lang="en-US" dirty="0"/>
          </a:p>
        </p:txBody>
      </p:sp>
    </p:spTree>
    <p:extLst>
      <p:ext uri="{BB962C8B-B14F-4D97-AF65-F5344CB8AC3E}">
        <p14:creationId xmlns:p14="http://schemas.microsoft.com/office/powerpoint/2010/main" val="405400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Syllabus and expectations</a:t>
            </a:r>
          </a:p>
        </p:txBody>
      </p:sp>
      <p:sp>
        <p:nvSpPr>
          <p:cNvPr id="3" name="Content Placeholder 2"/>
          <p:cNvSpPr>
            <a:spLocks noGrp="1"/>
          </p:cNvSpPr>
          <p:nvPr>
            <p:ph idx="1"/>
          </p:nvPr>
        </p:nvSpPr>
        <p:spPr>
          <a:xfrm>
            <a:off x="228600" y="1143000"/>
            <a:ext cx="8534400" cy="5105400"/>
          </a:xfrm>
        </p:spPr>
        <p:txBody>
          <a:bodyPr>
            <a:normAutofit lnSpcReduction="10000"/>
          </a:bodyPr>
          <a:lstStyle/>
          <a:p>
            <a:r>
              <a:rPr lang="en-US" dirty="0"/>
              <a:t>Buffalo State’s sample syllabus statement:</a:t>
            </a:r>
          </a:p>
          <a:p>
            <a:pPr lvl="1"/>
            <a:r>
              <a:rPr lang="en-US" dirty="0"/>
              <a:t>Disruptive behavior by students in my class will not be tolerated. Whenever I deem a student to be acting in a disruptive or threatening manner, I will exercise my right to ask that individual to leave the classroom. If refused, I will exercise my right to notify University Police. The responding officer will determine whether an arrest should be made or whether a referral to medical or counseling staff is appropriate. If a student is perceived as a danger to himself, herself, or others, the dean of students may propose an interim suspension until a hearing is held. Any student removed from class will have the right to a hearing. (Source: Bulletin, November 30, 2000)</a:t>
            </a: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11</a:t>
            </a:fld>
            <a:endParaRPr lang="en-US" dirty="0"/>
          </a:p>
        </p:txBody>
      </p:sp>
    </p:spTree>
    <p:extLst>
      <p:ext uri="{BB962C8B-B14F-4D97-AF65-F5344CB8AC3E}">
        <p14:creationId xmlns:p14="http://schemas.microsoft.com/office/powerpoint/2010/main" val="159639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222E-1CF9-48CD-BB5C-9CF2434321A1}"/>
              </a:ext>
            </a:extLst>
          </p:cNvPr>
          <p:cNvSpPr>
            <a:spLocks noGrp="1"/>
          </p:cNvSpPr>
          <p:nvPr>
            <p:ph type="title"/>
          </p:nvPr>
        </p:nvSpPr>
        <p:spPr/>
        <p:txBody>
          <a:bodyPr>
            <a:normAutofit/>
          </a:bodyPr>
          <a:lstStyle/>
          <a:p>
            <a:r>
              <a:rPr lang="en-US" sz="3200" dirty="0"/>
              <a:t>Classroom standards &amp; manners</a:t>
            </a:r>
          </a:p>
        </p:txBody>
      </p:sp>
      <p:sp>
        <p:nvSpPr>
          <p:cNvPr id="3" name="Content Placeholder 2">
            <a:extLst>
              <a:ext uri="{FF2B5EF4-FFF2-40B4-BE49-F238E27FC236}">
                <a16:creationId xmlns:a16="http://schemas.microsoft.com/office/drawing/2014/main" id="{0BB4C029-F642-4D91-AFDE-767FF45F21D8}"/>
              </a:ext>
            </a:extLst>
          </p:cNvPr>
          <p:cNvSpPr>
            <a:spLocks noGrp="1"/>
          </p:cNvSpPr>
          <p:nvPr>
            <p:ph idx="1"/>
          </p:nvPr>
        </p:nvSpPr>
        <p:spPr>
          <a:xfrm>
            <a:off x="234462" y="1143000"/>
            <a:ext cx="8534400" cy="3810000"/>
          </a:xfrm>
        </p:spPr>
        <p:txBody>
          <a:bodyPr>
            <a:normAutofit/>
          </a:bodyPr>
          <a:lstStyle/>
          <a:p>
            <a:r>
              <a:rPr lang="en-US" dirty="0"/>
              <a:t>Distracting behaviors may include: </a:t>
            </a:r>
          </a:p>
          <a:p>
            <a:pPr lvl="1"/>
            <a:r>
              <a:rPr lang="en-US" dirty="0"/>
              <a:t>Entering class late or leaving early</a:t>
            </a:r>
          </a:p>
          <a:p>
            <a:pPr lvl="1"/>
            <a:r>
              <a:rPr lang="en-US" dirty="0"/>
              <a:t>Misuse of computer, using cell for talking/texting</a:t>
            </a:r>
          </a:p>
          <a:p>
            <a:pPr lvl="1"/>
            <a:r>
              <a:rPr lang="en-US" dirty="0"/>
              <a:t>Eating in class, shuffling papers, rummaging</a:t>
            </a:r>
          </a:p>
          <a:p>
            <a:pPr lvl="1"/>
            <a:r>
              <a:rPr lang="en-US" dirty="0"/>
              <a:t>Sleeping or reading the newspaper/magazine</a:t>
            </a:r>
          </a:p>
          <a:p>
            <a:pPr lvl="1"/>
            <a:r>
              <a:rPr lang="en-US" dirty="0"/>
              <a:t>Side conversations</a:t>
            </a:r>
          </a:p>
          <a:p>
            <a:endParaRPr lang="en-US" dirty="0"/>
          </a:p>
        </p:txBody>
      </p:sp>
    </p:spTree>
    <p:extLst>
      <p:ext uri="{BB962C8B-B14F-4D97-AF65-F5344CB8AC3E}">
        <p14:creationId xmlns:p14="http://schemas.microsoft.com/office/powerpoint/2010/main" val="328593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222E-1CF9-48CD-BB5C-9CF2434321A1}"/>
              </a:ext>
            </a:extLst>
          </p:cNvPr>
          <p:cNvSpPr>
            <a:spLocks noGrp="1"/>
          </p:cNvSpPr>
          <p:nvPr>
            <p:ph type="title"/>
          </p:nvPr>
        </p:nvSpPr>
        <p:spPr/>
        <p:txBody>
          <a:bodyPr>
            <a:normAutofit/>
          </a:bodyPr>
          <a:lstStyle/>
          <a:p>
            <a:r>
              <a:rPr lang="en-US" sz="3200" dirty="0"/>
              <a:t>Classroom standards &amp; manners</a:t>
            </a:r>
          </a:p>
        </p:txBody>
      </p:sp>
      <p:sp>
        <p:nvSpPr>
          <p:cNvPr id="6" name="Content Placeholder 5">
            <a:extLst>
              <a:ext uri="{FF2B5EF4-FFF2-40B4-BE49-F238E27FC236}">
                <a16:creationId xmlns:a16="http://schemas.microsoft.com/office/drawing/2014/main" id="{292B0C28-F4E6-47DA-B2E5-0589669CE3B9}"/>
              </a:ext>
            </a:extLst>
          </p:cNvPr>
          <p:cNvSpPr>
            <a:spLocks noGrp="1"/>
          </p:cNvSpPr>
          <p:nvPr>
            <p:ph idx="1"/>
          </p:nvPr>
        </p:nvSpPr>
        <p:spPr/>
        <p:txBody>
          <a:bodyPr/>
          <a:lstStyle/>
          <a:p>
            <a:r>
              <a:rPr lang="en-US" dirty="0"/>
              <a:t>Disruptive behaviors may include: </a:t>
            </a:r>
          </a:p>
          <a:p>
            <a:pPr lvl="1"/>
            <a:r>
              <a:rPr lang="en-US" dirty="0"/>
              <a:t>Arguing with other students, challenging authority/standards/expectations</a:t>
            </a:r>
          </a:p>
          <a:p>
            <a:pPr lvl="1"/>
            <a:r>
              <a:rPr lang="en-US" dirty="0"/>
              <a:t>Routinely monopolizing classroom discussions</a:t>
            </a:r>
          </a:p>
          <a:p>
            <a:pPr lvl="1"/>
            <a:r>
              <a:rPr lang="en-US" dirty="0"/>
              <a:t>Sexist, racist comments, over self-disclosure</a:t>
            </a:r>
          </a:p>
          <a:p>
            <a:pPr lvl="1"/>
            <a:r>
              <a:rPr lang="en-US" dirty="0"/>
              <a:t>Cursing</a:t>
            </a:r>
          </a:p>
          <a:p>
            <a:pPr lvl="1"/>
            <a:r>
              <a:rPr lang="en-US" dirty="0"/>
              <a:t>Being under the influence of drugs or alcohol</a:t>
            </a:r>
          </a:p>
          <a:p>
            <a:pPr lvl="1"/>
            <a:endParaRPr lang="en-US" dirty="0"/>
          </a:p>
          <a:p>
            <a:pPr lvl="1"/>
            <a:r>
              <a:rPr lang="en-US" dirty="0"/>
              <a:t>Repeatedly engaging in distracting behaviors after you’ve spoken with the student</a:t>
            </a:r>
          </a:p>
        </p:txBody>
      </p:sp>
    </p:spTree>
    <p:extLst>
      <p:ext uri="{BB962C8B-B14F-4D97-AF65-F5344CB8AC3E}">
        <p14:creationId xmlns:p14="http://schemas.microsoft.com/office/powerpoint/2010/main" val="285876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9067800" cy="952500"/>
          </a:xfrm>
        </p:spPr>
        <p:txBody>
          <a:bodyPr>
            <a:normAutofit/>
          </a:bodyPr>
          <a:lstStyle/>
          <a:p>
            <a:r>
              <a:rPr lang="en-US" sz="3200" dirty="0"/>
              <a:t>What Can You Do? </a:t>
            </a:r>
          </a:p>
        </p:txBody>
      </p:sp>
      <p:sp>
        <p:nvSpPr>
          <p:cNvPr id="5" name="Content Placeholder 4"/>
          <p:cNvSpPr>
            <a:spLocks noGrp="1"/>
          </p:cNvSpPr>
          <p:nvPr>
            <p:ph idx="1"/>
          </p:nvPr>
        </p:nvSpPr>
        <p:spPr/>
        <p:txBody>
          <a:bodyPr>
            <a:normAutofit/>
          </a:bodyPr>
          <a:lstStyle/>
          <a:p>
            <a:r>
              <a:rPr lang="en-US" dirty="0"/>
              <a:t>Faculty retain the responsibility to control the classroom</a:t>
            </a:r>
          </a:p>
          <a:p>
            <a:pPr lvl="1"/>
            <a:r>
              <a:rPr lang="en-US" dirty="0"/>
              <a:t>Make standards and expectations for classroom behavior clear in the syllabus</a:t>
            </a:r>
          </a:p>
          <a:p>
            <a:pPr lvl="1"/>
            <a:r>
              <a:rPr lang="en-US" dirty="0"/>
              <a:t>Keep behaviors in perspective (e.g., distracting versus disruptive behavior)</a:t>
            </a:r>
          </a:p>
          <a:p>
            <a:pPr lvl="1"/>
            <a:r>
              <a:rPr lang="en-US" dirty="0"/>
              <a:t>Establish a welcoming classroom atmosphere</a:t>
            </a:r>
          </a:p>
        </p:txBody>
      </p:sp>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14</a:t>
            </a:fld>
            <a:endParaRPr lang="en-US" dirty="0"/>
          </a:p>
        </p:txBody>
      </p:sp>
    </p:spTree>
    <p:extLst>
      <p:ext uri="{BB962C8B-B14F-4D97-AF65-F5344CB8AC3E}">
        <p14:creationId xmlns:p14="http://schemas.microsoft.com/office/powerpoint/2010/main" val="173693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9067800" cy="952500"/>
          </a:xfrm>
        </p:spPr>
        <p:txBody>
          <a:bodyPr>
            <a:normAutofit/>
          </a:bodyPr>
          <a:lstStyle/>
          <a:p>
            <a:r>
              <a:rPr lang="en-US" sz="3200" dirty="0"/>
              <a:t>What Can You Do?</a:t>
            </a:r>
            <a:r>
              <a:rPr lang="en-US" dirty="0"/>
              <a:t> </a:t>
            </a:r>
          </a:p>
        </p:txBody>
      </p:sp>
      <p:sp>
        <p:nvSpPr>
          <p:cNvPr id="5" name="Content Placeholder 4"/>
          <p:cNvSpPr>
            <a:spLocks noGrp="1"/>
          </p:cNvSpPr>
          <p:nvPr>
            <p:ph idx="1"/>
          </p:nvPr>
        </p:nvSpPr>
        <p:spPr>
          <a:xfrm>
            <a:off x="228600" y="1143000"/>
            <a:ext cx="8534400" cy="5029200"/>
          </a:xfrm>
        </p:spPr>
        <p:txBody>
          <a:bodyPr>
            <a:normAutofit/>
          </a:bodyPr>
          <a:lstStyle/>
          <a:p>
            <a:r>
              <a:rPr lang="en-US" dirty="0"/>
              <a:t>If something happens, rather than have a confrontation in front of the class, ask the student to step outside the classroom for a brief discussion or, better yet, have a conversation after class</a:t>
            </a:r>
          </a:p>
          <a:p>
            <a:pPr lvl="1"/>
            <a:r>
              <a:rPr lang="en-US" dirty="0"/>
              <a:t>Use open ended questions to encourage the student to talk</a:t>
            </a:r>
          </a:p>
          <a:p>
            <a:pPr lvl="1"/>
            <a:r>
              <a:rPr lang="en-US" dirty="0"/>
              <a:t>Explain in non-emotional terms what behaviors you are seeing</a:t>
            </a:r>
          </a:p>
          <a:p>
            <a:pPr lvl="2"/>
            <a:r>
              <a:rPr lang="en-US" dirty="0"/>
              <a:t>Focus on behaviors, not possible interpretations</a:t>
            </a:r>
          </a:p>
          <a:p>
            <a:pPr lvl="1"/>
            <a:r>
              <a:rPr lang="en-US" dirty="0"/>
              <a:t>Maintain your calm</a:t>
            </a:r>
          </a:p>
          <a:p>
            <a:pPr lvl="2"/>
            <a:r>
              <a:rPr lang="en-US" dirty="0"/>
              <a:t>Find commonalities to build trust and connection—build a bridge between you and the student </a:t>
            </a:r>
          </a:p>
          <a:p>
            <a:pPr lvl="1"/>
            <a:endParaRPr lang="en-US" dirty="0"/>
          </a:p>
        </p:txBody>
      </p:sp>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15</a:t>
            </a:fld>
            <a:endParaRPr lang="en-US" dirty="0"/>
          </a:p>
        </p:txBody>
      </p:sp>
    </p:spTree>
    <p:extLst>
      <p:ext uri="{BB962C8B-B14F-4D97-AF65-F5344CB8AC3E}">
        <p14:creationId xmlns:p14="http://schemas.microsoft.com/office/powerpoint/2010/main" val="124927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915400" cy="952500"/>
          </a:xfrm>
        </p:spPr>
        <p:txBody>
          <a:bodyPr>
            <a:normAutofit/>
          </a:bodyPr>
          <a:lstStyle/>
          <a:p>
            <a:r>
              <a:rPr lang="en-US" sz="3200" dirty="0"/>
              <a:t>What Can You Do?</a:t>
            </a:r>
          </a:p>
        </p:txBody>
      </p:sp>
      <p:sp>
        <p:nvSpPr>
          <p:cNvPr id="3" name="Content Placeholder 2"/>
          <p:cNvSpPr>
            <a:spLocks noGrp="1"/>
          </p:cNvSpPr>
          <p:nvPr>
            <p:ph idx="1"/>
          </p:nvPr>
        </p:nvSpPr>
        <p:spPr>
          <a:xfrm>
            <a:off x="228600" y="1143000"/>
            <a:ext cx="8534400" cy="3581400"/>
          </a:xfrm>
        </p:spPr>
        <p:txBody>
          <a:bodyPr/>
          <a:lstStyle/>
          <a:p>
            <a:r>
              <a:rPr lang="en-US" dirty="0"/>
              <a:t>Seek to understand the student and the situation</a:t>
            </a:r>
          </a:p>
          <a:p>
            <a:r>
              <a:rPr lang="en-US" dirty="0"/>
              <a:t>Consider social or cultural factors that may play a role</a:t>
            </a:r>
          </a:p>
          <a:p>
            <a:pPr lvl="1"/>
            <a:r>
              <a:rPr lang="en-US" dirty="0"/>
              <a:t>Reliance on the bus schedule</a:t>
            </a:r>
          </a:p>
          <a:p>
            <a:pPr lvl="1"/>
            <a:r>
              <a:rPr lang="en-US" dirty="0"/>
              <a:t>Homesickness</a:t>
            </a:r>
          </a:p>
          <a:p>
            <a:pPr lvl="1"/>
            <a:r>
              <a:rPr lang="en-US" dirty="0"/>
              <a:t>Family obligations/childcare</a:t>
            </a:r>
          </a:p>
          <a:p>
            <a:pPr lvl="1"/>
            <a:r>
              <a:rPr lang="en-US" dirty="0"/>
              <a:t>Hunger</a:t>
            </a:r>
          </a:p>
          <a:p>
            <a:pPr lvl="1"/>
            <a:r>
              <a:rPr lang="en-US" dirty="0"/>
              <a:t>Lack of sleep</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16</a:t>
            </a:fld>
            <a:endParaRPr lang="en-US" dirty="0"/>
          </a:p>
        </p:txBody>
      </p:sp>
      <p:sp>
        <p:nvSpPr>
          <p:cNvPr id="5" name="Content Placeholder 2">
            <a:extLst>
              <a:ext uri="{FF2B5EF4-FFF2-40B4-BE49-F238E27FC236}">
                <a16:creationId xmlns:a16="http://schemas.microsoft.com/office/drawing/2014/main" id="{71FCDC97-FEA5-47E9-A38D-7C3734D14DE6}"/>
              </a:ext>
            </a:extLst>
          </p:cNvPr>
          <p:cNvSpPr txBox="1">
            <a:spLocks/>
          </p:cNvSpPr>
          <p:nvPr/>
        </p:nvSpPr>
        <p:spPr>
          <a:xfrm>
            <a:off x="216877" y="5105400"/>
            <a:ext cx="8534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C6600"/>
              </a:buClr>
              <a:buFont typeface="Arial" pitchFamily="34" charset="0"/>
              <a:buChar char="•"/>
              <a:defRPr sz="26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Other factors?</a:t>
            </a:r>
          </a:p>
        </p:txBody>
      </p:sp>
    </p:spTree>
    <p:extLst>
      <p:ext uri="{BB962C8B-B14F-4D97-AF65-F5344CB8AC3E}">
        <p14:creationId xmlns:p14="http://schemas.microsoft.com/office/powerpoint/2010/main" val="149717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915400" cy="952500"/>
          </a:xfrm>
        </p:spPr>
        <p:txBody>
          <a:bodyPr>
            <a:normAutofit/>
          </a:bodyPr>
          <a:lstStyle/>
          <a:p>
            <a:r>
              <a:rPr lang="en-US" sz="3200" dirty="0"/>
              <a:t>What Can You Do? </a:t>
            </a:r>
          </a:p>
        </p:txBody>
      </p:sp>
      <p:sp>
        <p:nvSpPr>
          <p:cNvPr id="3" name="Content Placeholder 2"/>
          <p:cNvSpPr>
            <a:spLocks noGrp="1"/>
          </p:cNvSpPr>
          <p:nvPr>
            <p:ph idx="1"/>
          </p:nvPr>
        </p:nvSpPr>
        <p:spPr/>
        <p:txBody>
          <a:bodyPr>
            <a:normAutofit fontScale="92500" lnSpcReduction="20000"/>
          </a:bodyPr>
          <a:lstStyle/>
          <a:p>
            <a:r>
              <a:rPr lang="en-US" dirty="0"/>
              <a:t>Try not to give bad behavior the energy to increase</a:t>
            </a:r>
          </a:p>
          <a:p>
            <a:pPr lvl="1"/>
            <a:r>
              <a:rPr lang="en-US" dirty="0"/>
              <a:t>Sometimes, behavior can be reduced by “taking the wind out of their sails”</a:t>
            </a:r>
          </a:p>
          <a:p>
            <a:endParaRPr lang="en-US" dirty="0"/>
          </a:p>
          <a:p>
            <a:r>
              <a:rPr lang="en-US" dirty="0"/>
              <a:t>Consider rolling with odd questions or accusations, avoiding argumentation, and staying focused on the topic at hand</a:t>
            </a:r>
          </a:p>
          <a:p>
            <a:r>
              <a:rPr lang="en-US" dirty="0"/>
              <a:t>We can help students keep their perceptions in context, helping them to avoid maximizing frustrations and minimizing strengths</a:t>
            </a:r>
          </a:p>
          <a:p>
            <a:r>
              <a:rPr lang="en-US" dirty="0"/>
              <a:t>Encourage students to take responsibility for their behavior and see their behavior as something they have control over, not an “automatic response” outside of their control</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17</a:t>
            </a:fld>
            <a:endParaRPr lang="en-US" dirty="0"/>
          </a:p>
        </p:txBody>
      </p:sp>
    </p:spTree>
    <p:extLst>
      <p:ext uri="{BB962C8B-B14F-4D97-AF65-F5344CB8AC3E}">
        <p14:creationId xmlns:p14="http://schemas.microsoft.com/office/powerpoint/2010/main" val="283572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9067800" cy="952500"/>
          </a:xfrm>
        </p:spPr>
        <p:txBody>
          <a:bodyPr>
            <a:normAutofit/>
          </a:bodyPr>
          <a:lstStyle/>
          <a:p>
            <a:r>
              <a:rPr lang="en-US" sz="3200" dirty="0"/>
              <a:t>What Can You Do? </a:t>
            </a:r>
          </a:p>
        </p:txBody>
      </p:sp>
      <p:sp>
        <p:nvSpPr>
          <p:cNvPr id="5" name="Content Placeholder 4"/>
          <p:cNvSpPr>
            <a:spLocks noGrp="1"/>
          </p:cNvSpPr>
          <p:nvPr>
            <p:ph idx="1"/>
          </p:nvPr>
        </p:nvSpPr>
        <p:spPr/>
        <p:txBody>
          <a:bodyPr>
            <a:normAutofit/>
          </a:bodyPr>
          <a:lstStyle/>
          <a:p>
            <a:r>
              <a:rPr lang="en-US" dirty="0"/>
              <a:t>As already mentioned, professors do have the right to ask a student to leave the classroom if the student is being disruptive</a:t>
            </a:r>
          </a:p>
          <a:p>
            <a:pPr lvl="1"/>
            <a:r>
              <a:rPr lang="en-US" dirty="0"/>
              <a:t>But the student is entitled to due process—the “ejection” cannot last more than one class without some form of due process</a:t>
            </a:r>
          </a:p>
          <a:p>
            <a:pPr lvl="1"/>
            <a:r>
              <a:rPr lang="en-US" dirty="0"/>
              <a:t>Notify the department chair (or associate dean) when something like this happens</a:t>
            </a:r>
          </a:p>
          <a:p>
            <a:pPr lvl="1"/>
            <a:r>
              <a:rPr lang="en-US" dirty="0"/>
              <a:t>Notify the student about what to do about the next class</a:t>
            </a:r>
          </a:p>
        </p:txBody>
      </p:sp>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18</a:t>
            </a:fld>
            <a:endParaRPr lang="en-US" dirty="0"/>
          </a:p>
        </p:txBody>
      </p:sp>
    </p:spTree>
    <p:extLst>
      <p:ext uri="{BB962C8B-B14F-4D97-AF65-F5344CB8AC3E}">
        <p14:creationId xmlns:p14="http://schemas.microsoft.com/office/powerpoint/2010/main" val="4171794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9067800" cy="952500"/>
          </a:xfrm>
        </p:spPr>
        <p:txBody>
          <a:bodyPr>
            <a:normAutofit fontScale="90000"/>
          </a:bodyPr>
          <a:lstStyle/>
          <a:p>
            <a:r>
              <a:rPr lang="en-US" dirty="0"/>
              <a:t>Suggestions for managing disruptive behaviors</a:t>
            </a:r>
          </a:p>
        </p:txBody>
      </p:sp>
      <p:sp>
        <p:nvSpPr>
          <p:cNvPr id="3" name="Content Placeholder 2"/>
          <p:cNvSpPr>
            <a:spLocks noGrp="1"/>
          </p:cNvSpPr>
          <p:nvPr>
            <p:ph idx="1"/>
          </p:nvPr>
        </p:nvSpPr>
        <p:spPr>
          <a:xfrm>
            <a:off x="228600" y="1143000"/>
            <a:ext cx="8534400" cy="5105400"/>
          </a:xfrm>
        </p:spPr>
        <p:txBody>
          <a:bodyPr>
            <a:normAutofit/>
          </a:bodyPr>
          <a:lstStyle/>
          <a:p>
            <a:r>
              <a:rPr lang="en-US" dirty="0"/>
              <a:t>If a student does not meet classroom standards, faculty are encouraged to resolve this informally by, for example, meeting with the student as we’ve discussed  </a:t>
            </a:r>
          </a:p>
          <a:p>
            <a:r>
              <a:rPr lang="en-US" dirty="0"/>
              <a:t>If informal discussions do not result in changed behavior, then the Handbook for Faculty and Librarians provides guidance </a:t>
            </a:r>
          </a:p>
          <a:p>
            <a:endParaRPr lang="en-US" dirty="0"/>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19</a:t>
            </a:fld>
            <a:endParaRPr lang="en-US" dirty="0"/>
          </a:p>
        </p:txBody>
      </p:sp>
    </p:spTree>
    <p:extLst>
      <p:ext uri="{BB962C8B-B14F-4D97-AF65-F5344CB8AC3E}">
        <p14:creationId xmlns:p14="http://schemas.microsoft.com/office/powerpoint/2010/main" val="233208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72915"/>
            <a:ext cx="8534400" cy="952500"/>
          </a:xfrm>
        </p:spPr>
        <p:txBody>
          <a:bodyPr>
            <a:normAutofit/>
          </a:bodyPr>
          <a:lstStyle/>
          <a:p>
            <a:r>
              <a:rPr lang="en-US" sz="3200" dirty="0"/>
              <a:t>Agenda</a:t>
            </a:r>
          </a:p>
        </p:txBody>
      </p:sp>
      <p:sp>
        <p:nvSpPr>
          <p:cNvPr id="3" name="Content Placeholder 2"/>
          <p:cNvSpPr>
            <a:spLocks noGrp="1"/>
          </p:cNvSpPr>
          <p:nvPr>
            <p:ph idx="1"/>
          </p:nvPr>
        </p:nvSpPr>
        <p:spPr>
          <a:xfrm>
            <a:off x="228600" y="1143000"/>
            <a:ext cx="8839200" cy="4572000"/>
          </a:xfrm>
        </p:spPr>
        <p:txBody>
          <a:bodyPr>
            <a:normAutofit/>
          </a:bodyPr>
          <a:lstStyle/>
          <a:p>
            <a:r>
              <a:rPr lang="en-US" sz="3200" dirty="0"/>
              <a:t>MYBUFFSTATE TOOLBOX</a:t>
            </a:r>
          </a:p>
          <a:p>
            <a:pPr lvl="1"/>
            <a:r>
              <a:rPr lang="en-US" sz="3000" dirty="0"/>
              <a:t>Links to conduct policies &amp; other resources</a:t>
            </a:r>
            <a:endParaRPr lang="en-US" sz="2800" dirty="0"/>
          </a:p>
          <a:p>
            <a:r>
              <a:rPr lang="en-US" sz="3200" dirty="0"/>
              <a:t>Concerning behaviors: the Care Team</a:t>
            </a:r>
          </a:p>
          <a:p>
            <a:r>
              <a:rPr lang="en-US" sz="3200" dirty="0"/>
              <a:t>Syllabus and expectations</a:t>
            </a:r>
          </a:p>
          <a:p>
            <a:r>
              <a:rPr lang="en-US" sz="3200" dirty="0"/>
              <a:t>Classroom standards &amp; manners</a:t>
            </a:r>
          </a:p>
          <a:p>
            <a:r>
              <a:rPr lang="en-US" sz="3200" dirty="0"/>
              <a:t>What can you do?</a:t>
            </a:r>
          </a:p>
          <a:p>
            <a:r>
              <a:rPr lang="en-US" sz="3200" dirty="0"/>
              <a:t>Campus resources to help</a:t>
            </a:r>
          </a:p>
        </p:txBody>
      </p:sp>
    </p:spTree>
    <p:extLst>
      <p:ext uri="{BB962C8B-B14F-4D97-AF65-F5344CB8AC3E}">
        <p14:creationId xmlns:p14="http://schemas.microsoft.com/office/powerpoint/2010/main" val="238301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9067800" cy="952500"/>
          </a:xfrm>
        </p:spPr>
        <p:txBody>
          <a:bodyPr>
            <a:normAutofit fontScale="90000"/>
          </a:bodyPr>
          <a:lstStyle/>
          <a:p>
            <a:r>
              <a:rPr lang="en-US" dirty="0"/>
              <a:t>Suggestions for managing disruptive behaviors</a:t>
            </a:r>
          </a:p>
        </p:txBody>
      </p:sp>
      <p:sp>
        <p:nvSpPr>
          <p:cNvPr id="3" name="Content Placeholder 2"/>
          <p:cNvSpPr>
            <a:spLocks noGrp="1"/>
          </p:cNvSpPr>
          <p:nvPr>
            <p:ph idx="1"/>
          </p:nvPr>
        </p:nvSpPr>
        <p:spPr>
          <a:xfrm>
            <a:off x="228600" y="1143000"/>
            <a:ext cx="8534400" cy="5105400"/>
          </a:xfrm>
        </p:spPr>
        <p:txBody>
          <a:bodyPr>
            <a:normAutofit/>
          </a:bodyPr>
          <a:lstStyle/>
          <a:p>
            <a:r>
              <a:rPr lang="en-US" b="1" dirty="0"/>
              <a:t>First Offense</a:t>
            </a:r>
            <a:endParaRPr lang="en-US" dirty="0"/>
          </a:p>
          <a:p>
            <a:pPr lvl="1"/>
            <a:r>
              <a:rPr lang="en-US" dirty="0"/>
              <a:t>Provide notice of disruptive conduct. At the first instance of disruptive behavior notify the student, orally at least but preferably in writing, of the date, time and description of the disruptive conduct and review the conduct standards and expectations described in the syllabus.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20</a:t>
            </a:fld>
            <a:endParaRPr lang="en-US" dirty="0"/>
          </a:p>
        </p:txBody>
      </p:sp>
    </p:spTree>
    <p:extLst>
      <p:ext uri="{BB962C8B-B14F-4D97-AF65-F5344CB8AC3E}">
        <p14:creationId xmlns:p14="http://schemas.microsoft.com/office/powerpoint/2010/main" val="359882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991600" cy="952500"/>
          </a:xfrm>
        </p:spPr>
        <p:txBody>
          <a:bodyPr>
            <a:normAutofit fontScale="90000"/>
          </a:bodyPr>
          <a:lstStyle/>
          <a:p>
            <a:r>
              <a:rPr lang="en-US" dirty="0"/>
              <a:t>Suggestions for managing disruptive behaviors</a:t>
            </a:r>
          </a:p>
        </p:txBody>
      </p:sp>
      <p:sp>
        <p:nvSpPr>
          <p:cNvPr id="3" name="Content Placeholder 2"/>
          <p:cNvSpPr>
            <a:spLocks noGrp="1"/>
          </p:cNvSpPr>
          <p:nvPr>
            <p:ph idx="1"/>
          </p:nvPr>
        </p:nvSpPr>
        <p:spPr>
          <a:xfrm>
            <a:off x="228600" y="1143000"/>
            <a:ext cx="8534400" cy="5105400"/>
          </a:xfrm>
        </p:spPr>
        <p:txBody>
          <a:bodyPr>
            <a:normAutofit/>
          </a:bodyPr>
          <a:lstStyle/>
          <a:p>
            <a:r>
              <a:rPr lang="en-US" b="1" dirty="0"/>
              <a:t>Second Offense</a:t>
            </a:r>
            <a:endParaRPr lang="en-US" dirty="0"/>
          </a:p>
          <a:p>
            <a:pPr lvl="1"/>
            <a:r>
              <a:rPr lang="en-US" dirty="0"/>
              <a:t>Assign the grade penalty (if applicable). At the second instance of disruptive behavior, notify the student in writing of the date, time, and description of the disruptive conduct and inform the student of the grade consequence applied, if provision for a grade penalty is included in the syllabus for the course. If not applicable, file a conduct complaint, as described under “Third offense,” below.</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21</a:t>
            </a:fld>
            <a:endParaRPr lang="en-US" dirty="0"/>
          </a:p>
        </p:txBody>
      </p:sp>
    </p:spTree>
    <p:extLst>
      <p:ext uri="{BB962C8B-B14F-4D97-AF65-F5344CB8AC3E}">
        <p14:creationId xmlns:p14="http://schemas.microsoft.com/office/powerpoint/2010/main" val="19660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9067800" cy="952500"/>
          </a:xfrm>
        </p:spPr>
        <p:txBody>
          <a:bodyPr>
            <a:normAutofit fontScale="90000"/>
          </a:bodyPr>
          <a:lstStyle/>
          <a:p>
            <a:r>
              <a:rPr lang="en-US" dirty="0"/>
              <a:t>Suggestions for managing disruptive behaviors</a:t>
            </a:r>
          </a:p>
        </p:txBody>
      </p:sp>
      <p:sp>
        <p:nvSpPr>
          <p:cNvPr id="3" name="Content Placeholder 2"/>
          <p:cNvSpPr>
            <a:spLocks noGrp="1"/>
          </p:cNvSpPr>
          <p:nvPr>
            <p:ph idx="1"/>
          </p:nvPr>
        </p:nvSpPr>
        <p:spPr>
          <a:xfrm>
            <a:off x="228600" y="1143000"/>
            <a:ext cx="8763000" cy="5213350"/>
          </a:xfrm>
        </p:spPr>
        <p:txBody>
          <a:bodyPr>
            <a:normAutofit fontScale="62500" lnSpcReduction="20000"/>
          </a:bodyPr>
          <a:lstStyle/>
          <a:p>
            <a:r>
              <a:rPr lang="en-US" sz="3400" b="1" dirty="0"/>
              <a:t>Third Offense</a:t>
            </a:r>
            <a:endParaRPr lang="en-US" sz="3400" dirty="0"/>
          </a:p>
          <a:p>
            <a:pPr lvl="1"/>
            <a:r>
              <a:rPr lang="en-US" sz="3100" dirty="0"/>
              <a:t>Refer to the Student Conduct and Community Standards Office. At the third instance of disruptive behavior, refer the student to Student Conduct and provide a written complaint detailing the immediate instance and any preceding disruptive behaviors, including information about all the prior corrective notices issued to the student. </a:t>
            </a:r>
          </a:p>
          <a:p>
            <a:pPr lvl="1"/>
            <a:r>
              <a:rPr lang="en-US" sz="3100" dirty="0"/>
              <a:t>Student conduct reporting can be completed online: </a:t>
            </a:r>
            <a:r>
              <a:rPr lang="en-US" sz="3200" dirty="0">
                <a:hlinkClick r:id="rId3"/>
              </a:rPr>
              <a:t>https://studentconduct.buffalostate.edu/file-report</a:t>
            </a:r>
            <a:endParaRPr lang="en-US" sz="3100" dirty="0"/>
          </a:p>
          <a:p>
            <a:pPr lvl="1"/>
            <a:r>
              <a:rPr lang="en-US" sz="3100" dirty="0"/>
              <a:t>The Student Conduct and Community Standards Office outcomes include:</a:t>
            </a:r>
          </a:p>
          <a:p>
            <a:pPr lvl="2"/>
            <a:r>
              <a:rPr lang="en-US" b="1" dirty="0"/>
              <a:t>Administrative hearing</a:t>
            </a:r>
            <a:r>
              <a:rPr lang="en-US" dirty="0"/>
              <a:t>, if responsibility for the disruptive conduct is accepted by the student. The minimum penalty is a warning that repeated disruption will result in a formal hearing and the possibility of suspension; more severe penalties, short of suspension, may also be imposed, depending on the case circumstances.</a:t>
            </a:r>
          </a:p>
          <a:p>
            <a:pPr lvl="2"/>
            <a:r>
              <a:rPr lang="en-US" b="1" dirty="0"/>
              <a:t>Administrative hearing board</a:t>
            </a:r>
            <a:r>
              <a:rPr lang="en-US" dirty="0"/>
              <a:t>, to be held if responsibility is not accepted. An administrative hearing board will determine whether the disruption is a violation of the Code of Conduct and, if so, what penalty under the Code should be applied. </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22</a:t>
            </a:fld>
            <a:endParaRPr lang="en-US" dirty="0"/>
          </a:p>
        </p:txBody>
      </p:sp>
    </p:spTree>
    <p:extLst>
      <p:ext uri="{BB962C8B-B14F-4D97-AF65-F5344CB8AC3E}">
        <p14:creationId xmlns:p14="http://schemas.microsoft.com/office/powerpoint/2010/main" val="139415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9067800" cy="952500"/>
          </a:xfrm>
        </p:spPr>
        <p:txBody>
          <a:bodyPr>
            <a:normAutofit fontScale="90000"/>
          </a:bodyPr>
          <a:lstStyle/>
          <a:p>
            <a:r>
              <a:rPr lang="en-US" dirty="0"/>
              <a:t>Suggestions for managing disruptive behaviors</a:t>
            </a:r>
          </a:p>
        </p:txBody>
      </p:sp>
      <p:sp>
        <p:nvSpPr>
          <p:cNvPr id="3" name="Content Placeholder 2"/>
          <p:cNvSpPr>
            <a:spLocks noGrp="1"/>
          </p:cNvSpPr>
          <p:nvPr>
            <p:ph idx="1"/>
          </p:nvPr>
        </p:nvSpPr>
        <p:spPr>
          <a:xfrm>
            <a:off x="228600" y="1143000"/>
            <a:ext cx="7924800" cy="4648200"/>
          </a:xfrm>
        </p:spPr>
        <p:txBody>
          <a:bodyPr>
            <a:normAutofit/>
          </a:bodyPr>
          <a:lstStyle/>
          <a:p>
            <a:r>
              <a:rPr lang="en-US" sz="2400" b="1" dirty="0"/>
              <a:t>Additional Offenses</a:t>
            </a:r>
            <a:endParaRPr lang="en-US" sz="2400" dirty="0"/>
          </a:p>
          <a:p>
            <a:pPr lvl="1"/>
            <a:r>
              <a:rPr lang="en-US" sz="2200"/>
              <a:t>If </a:t>
            </a:r>
            <a:r>
              <a:rPr lang="en-US" sz="2200" dirty="0"/>
              <a:t>additional instances of disruptive behavior occur, refer the student to the Student Conduct and Community Standards Office and file a report detailing the immediate instance and all previous incidents of disruption. A formal hearing may be held, and sanctions may be applied.</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23</a:t>
            </a:fld>
            <a:endParaRPr lang="en-US" dirty="0"/>
          </a:p>
        </p:txBody>
      </p:sp>
    </p:spTree>
    <p:extLst>
      <p:ext uri="{BB962C8B-B14F-4D97-AF65-F5344CB8AC3E}">
        <p14:creationId xmlns:p14="http://schemas.microsoft.com/office/powerpoint/2010/main" val="125283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Campus resources to help</a:t>
            </a:r>
          </a:p>
        </p:txBody>
      </p:sp>
      <p:sp>
        <p:nvSpPr>
          <p:cNvPr id="3" name="Content Placeholder 2"/>
          <p:cNvSpPr>
            <a:spLocks noGrp="1"/>
          </p:cNvSpPr>
          <p:nvPr>
            <p:ph idx="1"/>
          </p:nvPr>
        </p:nvSpPr>
        <p:spPr>
          <a:xfrm>
            <a:off x="228600" y="1219200"/>
            <a:ext cx="8210550" cy="4876800"/>
          </a:xfrm>
        </p:spPr>
        <p:txBody>
          <a:bodyPr>
            <a:normAutofit fontScale="92500" lnSpcReduction="20000"/>
          </a:bodyPr>
          <a:lstStyle/>
          <a:p>
            <a:r>
              <a:rPr lang="en-US" dirty="0"/>
              <a:t>Faculty can make referrals:</a:t>
            </a:r>
          </a:p>
          <a:p>
            <a:pPr lvl="1"/>
            <a:r>
              <a:rPr lang="en-US" dirty="0"/>
              <a:t>Students of Concern Care Team </a:t>
            </a:r>
            <a:r>
              <a:rPr lang="en-US" dirty="0">
                <a:hlinkClick r:id="rId2"/>
              </a:rPr>
              <a:t>https://deanofstudents.buffalostate.edu/care-team</a:t>
            </a:r>
            <a:endParaRPr lang="en-US" dirty="0"/>
          </a:p>
          <a:p>
            <a:pPr lvl="1"/>
            <a:r>
              <a:rPr lang="en-US" dirty="0"/>
              <a:t>Counseling Center </a:t>
            </a:r>
            <a:r>
              <a:rPr lang="en-US" dirty="0">
                <a:hlinkClick r:id="rId3"/>
              </a:rPr>
              <a:t>https://counselingcenter.buffalostate.edu/</a:t>
            </a:r>
            <a:endParaRPr lang="en-US" dirty="0"/>
          </a:p>
          <a:p>
            <a:pPr lvl="1"/>
            <a:r>
              <a:rPr lang="en-US" dirty="0"/>
              <a:t>Student Accessibility Services </a:t>
            </a:r>
            <a:r>
              <a:rPr lang="en-US" dirty="0">
                <a:hlinkClick r:id="rId4"/>
              </a:rPr>
              <a:t>https://sas.buffalostate.edu/</a:t>
            </a:r>
            <a:endParaRPr lang="en-US" dirty="0"/>
          </a:p>
          <a:p>
            <a:pPr lvl="1"/>
            <a:r>
              <a:rPr lang="en-US" dirty="0"/>
              <a:t>Student Conduct &amp; Community Standards </a:t>
            </a:r>
            <a:r>
              <a:rPr lang="en-US" dirty="0">
                <a:hlinkClick r:id="rId5"/>
              </a:rPr>
              <a:t>https://studentconduct.buffalostate.edu/</a:t>
            </a:r>
            <a:endParaRPr lang="en-US" dirty="0"/>
          </a:p>
          <a:p>
            <a:endParaRPr lang="en-US" dirty="0"/>
          </a:p>
          <a:p>
            <a:r>
              <a:rPr lang="en-US" dirty="0"/>
              <a:t>Understand what each Student Affairs service can offer your students and how these referrals may help reduce the behavior or emotional problems in your classroom. Take the time to form relationships during times of non-crisis. </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24</a:t>
            </a:fld>
            <a:endParaRPr lang="en-US" dirty="0"/>
          </a:p>
        </p:txBody>
      </p:sp>
    </p:spTree>
    <p:extLst>
      <p:ext uri="{BB962C8B-B14F-4D97-AF65-F5344CB8AC3E}">
        <p14:creationId xmlns:p14="http://schemas.microsoft.com/office/powerpoint/2010/main" val="150642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5508"/>
            <a:ext cx="8229600" cy="792162"/>
          </a:xfrm>
        </p:spPr>
        <p:txBody>
          <a:bodyPr>
            <a:noAutofit/>
          </a:bodyPr>
          <a:lstStyle/>
          <a:p>
            <a:r>
              <a:rPr lang="en-US" sz="3200" b="1" dirty="0"/>
              <a:t>MYBUFFSTATE TOOLBOX</a:t>
            </a:r>
          </a:p>
        </p:txBody>
      </p:sp>
      <p:sp>
        <p:nvSpPr>
          <p:cNvPr id="4" name="Rectangle 3">
            <a:extLst>
              <a:ext uri="{FF2B5EF4-FFF2-40B4-BE49-F238E27FC236}">
                <a16:creationId xmlns:a16="http://schemas.microsoft.com/office/drawing/2014/main" id="{0F17EB2E-AB1E-4A78-AD36-672A10400686}"/>
              </a:ext>
            </a:extLst>
          </p:cNvPr>
          <p:cNvSpPr/>
          <p:nvPr/>
        </p:nvSpPr>
        <p:spPr>
          <a:xfrm>
            <a:off x="332509" y="677405"/>
            <a:ext cx="5638800" cy="369332"/>
          </a:xfrm>
          <a:prstGeom prst="rect">
            <a:avLst/>
          </a:prstGeom>
        </p:spPr>
        <p:txBody>
          <a:bodyPr wrap="square">
            <a:spAutoFit/>
          </a:bodyPr>
          <a:lstStyle/>
          <a:p>
            <a:r>
              <a:rPr lang="en-US" dirty="0">
                <a:hlinkClick r:id="rId3">
                  <a:extLst>
                    <a:ext uri="{A12FA001-AC4F-418D-AE19-62706E023703}">
                      <ahyp:hlinkClr xmlns:ahyp="http://schemas.microsoft.com/office/drawing/2018/hyperlinkcolor" val="tx"/>
                    </a:ext>
                  </a:extLst>
                </a:hlinkClick>
              </a:rPr>
              <a:t>https://suny.buffalostate.edu/forfacultystaff</a:t>
            </a:r>
            <a:endParaRPr lang="en-US" dirty="0"/>
          </a:p>
        </p:txBody>
      </p:sp>
      <p:sp>
        <p:nvSpPr>
          <p:cNvPr id="8" name="Content Placeholder 2">
            <a:extLst>
              <a:ext uri="{FF2B5EF4-FFF2-40B4-BE49-F238E27FC236}">
                <a16:creationId xmlns:a16="http://schemas.microsoft.com/office/drawing/2014/main" id="{2D42746B-A78E-4376-A1A4-1B9A41931703}"/>
              </a:ext>
            </a:extLst>
          </p:cNvPr>
          <p:cNvSpPr>
            <a:spLocks noGrp="1"/>
          </p:cNvSpPr>
          <p:nvPr>
            <p:ph idx="1"/>
          </p:nvPr>
        </p:nvSpPr>
        <p:spPr>
          <a:xfrm>
            <a:off x="-27709" y="1688403"/>
            <a:ext cx="3761509" cy="2807397"/>
          </a:xfrm>
        </p:spPr>
        <p:txBody>
          <a:bodyPr>
            <a:normAutofit/>
          </a:bodyPr>
          <a:lstStyle/>
          <a:p>
            <a:r>
              <a:rPr lang="en-US" sz="2000" dirty="0"/>
              <a:t>Links to Academic Affairs (DOPS, Handbook for Faculty &amp; Librarians); Dean of Students Office (Student Code of Conduct, Student Conduct &amp; Community Standards, Care Team); Counseling Center; UPD</a:t>
            </a:r>
          </a:p>
        </p:txBody>
      </p:sp>
      <p:pic>
        <p:nvPicPr>
          <p:cNvPr id="6" name="Picture 5">
            <a:extLst>
              <a:ext uri="{FF2B5EF4-FFF2-40B4-BE49-F238E27FC236}">
                <a16:creationId xmlns:a16="http://schemas.microsoft.com/office/drawing/2014/main" id="{78F2E455-2609-42DA-8CE3-8C02031A3F88}"/>
              </a:ext>
            </a:extLst>
          </p:cNvPr>
          <p:cNvPicPr>
            <a:picLocks noChangeAspect="1"/>
          </p:cNvPicPr>
          <p:nvPr/>
        </p:nvPicPr>
        <p:blipFill rotWithShape="1">
          <a:blip r:embed="rId4"/>
          <a:srcRect l="40833" t="914" r="4375" b="8518"/>
          <a:stretch/>
        </p:blipFill>
        <p:spPr>
          <a:xfrm>
            <a:off x="3581400" y="1046737"/>
            <a:ext cx="5467350" cy="5083426"/>
          </a:xfrm>
          <a:prstGeom prst="rect">
            <a:avLst/>
          </a:prstGeom>
        </p:spPr>
      </p:pic>
    </p:spTree>
    <p:extLst>
      <p:ext uri="{BB962C8B-B14F-4D97-AF65-F5344CB8AC3E}">
        <p14:creationId xmlns:p14="http://schemas.microsoft.com/office/powerpoint/2010/main" val="142669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7213-3505-4584-9F92-A00C7A2B81E2}"/>
              </a:ext>
            </a:extLst>
          </p:cNvPr>
          <p:cNvSpPr>
            <a:spLocks noGrp="1"/>
          </p:cNvSpPr>
          <p:nvPr>
            <p:ph type="title"/>
          </p:nvPr>
        </p:nvSpPr>
        <p:spPr/>
        <p:txBody>
          <a:bodyPr>
            <a:normAutofit/>
          </a:bodyPr>
          <a:lstStyle/>
          <a:p>
            <a:r>
              <a:rPr lang="en-US" sz="3200" dirty="0"/>
              <a:t>Concerning behaviors</a:t>
            </a:r>
          </a:p>
        </p:txBody>
      </p:sp>
      <p:sp>
        <p:nvSpPr>
          <p:cNvPr id="3" name="Content Placeholder 2">
            <a:extLst>
              <a:ext uri="{FF2B5EF4-FFF2-40B4-BE49-F238E27FC236}">
                <a16:creationId xmlns:a16="http://schemas.microsoft.com/office/drawing/2014/main" id="{DFB69E26-C383-46E7-BB67-D8143CFDB00A}"/>
              </a:ext>
            </a:extLst>
          </p:cNvPr>
          <p:cNvSpPr>
            <a:spLocks noGrp="1"/>
          </p:cNvSpPr>
          <p:nvPr>
            <p:ph idx="1"/>
          </p:nvPr>
        </p:nvSpPr>
        <p:spPr>
          <a:xfrm>
            <a:off x="228600" y="1143000"/>
            <a:ext cx="8763000" cy="4953000"/>
          </a:xfrm>
        </p:spPr>
        <p:txBody>
          <a:bodyPr>
            <a:normAutofit fontScale="92500"/>
          </a:bodyPr>
          <a:lstStyle/>
          <a:p>
            <a:r>
              <a:rPr lang="en-US" dirty="0"/>
              <a:t>#1</a:t>
            </a:r>
            <a:r>
              <a:rPr lang="en-US" dirty="0">
                <a:sym typeface="Wingdings" panose="05000000000000000000" pitchFamily="2" charset="2"/>
              </a:rPr>
              <a:t> </a:t>
            </a:r>
            <a:r>
              <a:rPr lang="en-US" dirty="0"/>
              <a:t>Any immediate threat of harm must be reported directly to University Police at (716) 878-6333</a:t>
            </a:r>
          </a:p>
          <a:p>
            <a:r>
              <a:rPr lang="en-US" dirty="0"/>
              <a:t>Concerning behaviors</a:t>
            </a:r>
          </a:p>
          <a:p>
            <a:pPr lvl="1"/>
            <a:r>
              <a:rPr lang="en-US" dirty="0"/>
              <a:t>Concerns that arise from uncertainty about a student’s ability to cope effectively with the demands of his or her personal and academic life</a:t>
            </a:r>
          </a:p>
          <a:p>
            <a:pPr lvl="1"/>
            <a:r>
              <a:rPr lang="en-US" dirty="0"/>
              <a:t>Whenever a student’s conduct, expression, or behavior gives rise to concern, faculty and staff are strongly encouraged to notify their department chairs or supervisors or the Dean of Students Office (716-878-4618) with the name of the student and the reason for their concerns </a:t>
            </a:r>
          </a:p>
          <a:p>
            <a:pPr lvl="1"/>
            <a:r>
              <a:rPr lang="en-US" dirty="0"/>
              <a:t>The Dean of Students provides an </a:t>
            </a:r>
            <a:r>
              <a:rPr lang="en-US" dirty="0">
                <a:hlinkClick r:id="rId2"/>
              </a:rPr>
              <a:t>online form </a:t>
            </a:r>
            <a:r>
              <a:rPr lang="en-US" dirty="0"/>
              <a:t>for non-emergency reporting of students of concern</a:t>
            </a:r>
          </a:p>
        </p:txBody>
      </p:sp>
    </p:spTree>
    <p:extLst>
      <p:ext uri="{BB962C8B-B14F-4D97-AF65-F5344CB8AC3E}">
        <p14:creationId xmlns:p14="http://schemas.microsoft.com/office/powerpoint/2010/main" val="7024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200C-DEE3-482F-916A-C8324763E660}"/>
              </a:ext>
            </a:extLst>
          </p:cNvPr>
          <p:cNvSpPr>
            <a:spLocks noGrp="1"/>
          </p:cNvSpPr>
          <p:nvPr>
            <p:ph type="title"/>
          </p:nvPr>
        </p:nvSpPr>
        <p:spPr>
          <a:xfrm>
            <a:off x="228600" y="38100"/>
            <a:ext cx="8991600" cy="952500"/>
          </a:xfrm>
        </p:spPr>
        <p:txBody>
          <a:bodyPr>
            <a:normAutofit/>
          </a:bodyPr>
          <a:lstStyle/>
          <a:p>
            <a:r>
              <a:rPr lang="en-US" sz="3200" dirty="0"/>
              <a:t>Concerning behaviors: Care Team</a:t>
            </a:r>
          </a:p>
        </p:txBody>
      </p:sp>
      <p:pic>
        <p:nvPicPr>
          <p:cNvPr id="4" name="Picture 3">
            <a:extLst>
              <a:ext uri="{FF2B5EF4-FFF2-40B4-BE49-F238E27FC236}">
                <a16:creationId xmlns:a16="http://schemas.microsoft.com/office/drawing/2014/main" id="{FD80BF0F-8F5F-4B9F-8DCC-8CB3F0B8974C}"/>
              </a:ext>
            </a:extLst>
          </p:cNvPr>
          <p:cNvPicPr>
            <a:picLocks noChangeAspect="1"/>
          </p:cNvPicPr>
          <p:nvPr/>
        </p:nvPicPr>
        <p:blipFill rotWithShape="1">
          <a:blip r:embed="rId2"/>
          <a:srcRect l="833" t="14584" r="56667" b="22241"/>
          <a:stretch/>
        </p:blipFill>
        <p:spPr>
          <a:xfrm>
            <a:off x="76200" y="829234"/>
            <a:ext cx="8991599" cy="5342965"/>
          </a:xfrm>
          <a:prstGeom prst="rect">
            <a:avLst/>
          </a:prstGeom>
        </p:spPr>
      </p:pic>
    </p:spTree>
    <p:extLst>
      <p:ext uri="{BB962C8B-B14F-4D97-AF65-F5344CB8AC3E}">
        <p14:creationId xmlns:p14="http://schemas.microsoft.com/office/powerpoint/2010/main" val="232326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200C-DEE3-482F-916A-C8324763E660}"/>
              </a:ext>
            </a:extLst>
          </p:cNvPr>
          <p:cNvSpPr>
            <a:spLocks noGrp="1"/>
          </p:cNvSpPr>
          <p:nvPr>
            <p:ph type="title"/>
          </p:nvPr>
        </p:nvSpPr>
        <p:spPr/>
        <p:txBody>
          <a:bodyPr>
            <a:normAutofit/>
          </a:bodyPr>
          <a:lstStyle/>
          <a:p>
            <a:r>
              <a:rPr lang="en-US" sz="3200" dirty="0"/>
              <a:t>Concerning behaviors: Care Team</a:t>
            </a:r>
          </a:p>
        </p:txBody>
      </p:sp>
      <p:sp>
        <p:nvSpPr>
          <p:cNvPr id="3" name="Content Placeholder 2">
            <a:extLst>
              <a:ext uri="{FF2B5EF4-FFF2-40B4-BE49-F238E27FC236}">
                <a16:creationId xmlns:a16="http://schemas.microsoft.com/office/drawing/2014/main" id="{004C19D1-F74C-486F-A434-7E3F31260F1B}"/>
              </a:ext>
            </a:extLst>
          </p:cNvPr>
          <p:cNvSpPr>
            <a:spLocks noGrp="1"/>
          </p:cNvSpPr>
          <p:nvPr>
            <p:ph idx="1"/>
          </p:nvPr>
        </p:nvSpPr>
        <p:spPr/>
        <p:txBody>
          <a:bodyPr/>
          <a:lstStyle/>
          <a:p>
            <a:r>
              <a:rPr lang="en-US" dirty="0"/>
              <a:t>Link to the Students of Concern Online Reporting Form:</a:t>
            </a:r>
          </a:p>
          <a:p>
            <a:pPr lvl="1"/>
            <a:r>
              <a:rPr lang="en-US" dirty="0">
                <a:hlinkClick r:id="rId2"/>
              </a:rPr>
              <a:t>https://deanofstudents.buffalostate.edu/students-concern-online-reporting-form</a:t>
            </a:r>
            <a:endParaRPr lang="en-US" dirty="0"/>
          </a:p>
          <a:p>
            <a:endParaRPr lang="en-US" dirty="0"/>
          </a:p>
        </p:txBody>
      </p:sp>
      <p:pic>
        <p:nvPicPr>
          <p:cNvPr id="4" name="Picture 3">
            <a:extLst>
              <a:ext uri="{FF2B5EF4-FFF2-40B4-BE49-F238E27FC236}">
                <a16:creationId xmlns:a16="http://schemas.microsoft.com/office/drawing/2014/main" id="{2C7F5613-F243-4D0D-97FF-EFF02B50263A}"/>
              </a:ext>
            </a:extLst>
          </p:cNvPr>
          <p:cNvPicPr>
            <a:picLocks noChangeAspect="1"/>
          </p:cNvPicPr>
          <p:nvPr/>
        </p:nvPicPr>
        <p:blipFill rotWithShape="1">
          <a:blip r:embed="rId3"/>
          <a:srcRect r="48333" b="14584"/>
          <a:stretch/>
        </p:blipFill>
        <p:spPr>
          <a:xfrm>
            <a:off x="1524000" y="2852366"/>
            <a:ext cx="5334000" cy="3319834"/>
          </a:xfrm>
          <a:prstGeom prst="rect">
            <a:avLst/>
          </a:prstGeom>
        </p:spPr>
      </p:pic>
    </p:spTree>
    <p:extLst>
      <p:ext uri="{BB962C8B-B14F-4D97-AF65-F5344CB8AC3E}">
        <p14:creationId xmlns:p14="http://schemas.microsoft.com/office/powerpoint/2010/main" val="312421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222E-1CF9-48CD-BB5C-9CF2434321A1}"/>
              </a:ext>
            </a:extLst>
          </p:cNvPr>
          <p:cNvSpPr>
            <a:spLocks noGrp="1"/>
          </p:cNvSpPr>
          <p:nvPr>
            <p:ph type="title"/>
          </p:nvPr>
        </p:nvSpPr>
        <p:spPr/>
        <p:txBody>
          <a:bodyPr>
            <a:normAutofit/>
          </a:bodyPr>
          <a:lstStyle/>
          <a:p>
            <a:r>
              <a:rPr lang="en-US" sz="3200" dirty="0"/>
              <a:t>Classroom behaviors </a:t>
            </a:r>
          </a:p>
        </p:txBody>
      </p:sp>
      <p:sp>
        <p:nvSpPr>
          <p:cNvPr id="3" name="Content Placeholder 2">
            <a:extLst>
              <a:ext uri="{FF2B5EF4-FFF2-40B4-BE49-F238E27FC236}">
                <a16:creationId xmlns:a16="http://schemas.microsoft.com/office/drawing/2014/main" id="{0BB4C029-F642-4D91-AFDE-767FF45F21D8}"/>
              </a:ext>
            </a:extLst>
          </p:cNvPr>
          <p:cNvSpPr>
            <a:spLocks noGrp="1"/>
          </p:cNvSpPr>
          <p:nvPr>
            <p:ph idx="1"/>
          </p:nvPr>
        </p:nvSpPr>
        <p:spPr>
          <a:xfrm>
            <a:off x="228600" y="1143000"/>
            <a:ext cx="8534400" cy="4267200"/>
          </a:xfrm>
        </p:spPr>
        <p:txBody>
          <a:bodyPr>
            <a:normAutofit/>
          </a:bodyPr>
          <a:lstStyle/>
          <a:p>
            <a:r>
              <a:rPr lang="en-US" dirty="0"/>
              <a:t>Faculty and staff are expected to conduct classes or other activities and to perform their assigned responsibilities without disruption</a:t>
            </a:r>
          </a:p>
          <a:p>
            <a:r>
              <a:rPr lang="en-US" dirty="0"/>
              <a:t>No person, either singly or in concert with others, shall (among other things): Disrupt or prevent the peaceful and orderly conduct of classes, lectures and meetings or interfere with the freedom of any persons, including invited speakers, to express their views</a:t>
            </a:r>
          </a:p>
        </p:txBody>
      </p:sp>
    </p:spTree>
    <p:extLst>
      <p:ext uri="{BB962C8B-B14F-4D97-AF65-F5344CB8AC3E}">
        <p14:creationId xmlns:p14="http://schemas.microsoft.com/office/powerpoint/2010/main" val="155365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Syllabus and expectations</a:t>
            </a:r>
          </a:p>
        </p:txBody>
      </p:sp>
      <p:sp>
        <p:nvSpPr>
          <p:cNvPr id="3" name="Content Placeholder 2"/>
          <p:cNvSpPr>
            <a:spLocks noGrp="1"/>
          </p:cNvSpPr>
          <p:nvPr>
            <p:ph idx="1"/>
          </p:nvPr>
        </p:nvSpPr>
        <p:spPr>
          <a:xfrm>
            <a:off x="228600" y="1143000"/>
            <a:ext cx="8534400" cy="5105400"/>
          </a:xfrm>
        </p:spPr>
        <p:txBody>
          <a:bodyPr>
            <a:normAutofit lnSpcReduction="10000"/>
          </a:bodyPr>
          <a:lstStyle/>
          <a:p>
            <a:r>
              <a:rPr lang="en-US" dirty="0"/>
              <a:t>To avoid distracting and disruptive behavior: </a:t>
            </a:r>
          </a:p>
          <a:p>
            <a:pPr lvl="1"/>
            <a:r>
              <a:rPr lang="en-US" dirty="0"/>
              <a:t>First and foremost</a:t>
            </a:r>
            <a:r>
              <a:rPr lang="en-US" dirty="0">
                <a:sym typeface="Wingdings" panose="05000000000000000000" pitchFamily="2" charset="2"/>
              </a:rPr>
              <a:t> </a:t>
            </a:r>
            <a:r>
              <a:rPr lang="en-US" dirty="0"/>
              <a:t>Set standards and expectations for classroom behavior early in the semester and include these standards in your syllabus</a:t>
            </a:r>
          </a:p>
          <a:p>
            <a:pPr lvl="1"/>
            <a:endParaRPr lang="en-US" dirty="0"/>
          </a:p>
          <a:p>
            <a:pPr lvl="1"/>
            <a:r>
              <a:rPr lang="en-US" dirty="0"/>
              <a:t>Establish classroom standards and manners</a:t>
            </a:r>
          </a:p>
          <a:p>
            <a:pPr lvl="2"/>
            <a:r>
              <a:rPr lang="en-US" dirty="0"/>
              <a:t>Let students know that these standards and manners can, and likely will, vary from class to class</a:t>
            </a:r>
          </a:p>
          <a:p>
            <a:pPr marL="914400" lvl="2" indent="0">
              <a:buNone/>
            </a:pPr>
            <a:endParaRPr lang="en-US" dirty="0"/>
          </a:p>
          <a:p>
            <a:pPr lvl="1"/>
            <a:r>
              <a:rPr lang="en-US" dirty="0"/>
              <a:t>Clearly defined standards and expectations will provide a base point for avoiding confrontations with disruptive students in the future</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8</a:t>
            </a:fld>
            <a:endParaRPr lang="en-US" dirty="0"/>
          </a:p>
        </p:txBody>
      </p:sp>
    </p:spTree>
    <p:extLst>
      <p:ext uri="{BB962C8B-B14F-4D97-AF65-F5344CB8AC3E}">
        <p14:creationId xmlns:p14="http://schemas.microsoft.com/office/powerpoint/2010/main" val="34623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Syllabus and expectations</a:t>
            </a:r>
          </a:p>
        </p:txBody>
      </p:sp>
      <p:sp>
        <p:nvSpPr>
          <p:cNvPr id="3" name="Content Placeholder 2"/>
          <p:cNvSpPr>
            <a:spLocks noGrp="1"/>
          </p:cNvSpPr>
          <p:nvPr>
            <p:ph idx="1"/>
          </p:nvPr>
        </p:nvSpPr>
        <p:spPr>
          <a:xfrm>
            <a:off x="228600" y="1143000"/>
            <a:ext cx="8534400" cy="5105400"/>
          </a:xfrm>
        </p:spPr>
        <p:txBody>
          <a:bodyPr>
            <a:normAutofit/>
          </a:bodyPr>
          <a:lstStyle/>
          <a:p>
            <a:r>
              <a:rPr lang="en-US" dirty="0"/>
              <a:t>Establishing classroom standards and manners</a:t>
            </a:r>
            <a:r>
              <a:rPr lang="en-US" dirty="0">
                <a:sym typeface="Wingdings" panose="05000000000000000000" pitchFamily="2" charset="2"/>
              </a:rPr>
              <a:t> </a:t>
            </a:r>
            <a:r>
              <a:rPr lang="en-US" dirty="0"/>
              <a:t>Consider a first-class discussion where you allow students to have input in the development of classroom standards and manners</a:t>
            </a:r>
          </a:p>
          <a:p>
            <a:pPr lvl="1"/>
            <a:r>
              <a:rPr lang="en-US" dirty="0"/>
              <a:t>They often are stricter than you could ever be</a:t>
            </a:r>
          </a:p>
          <a:p>
            <a:pPr lvl="1"/>
            <a:r>
              <a:rPr lang="en-US" dirty="0"/>
              <a:t>This way, the class members take responsibility for their own behavior and for monitoring the behavior of others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4FC078-F2AA-45C9-978E-7527FBF13BB3}" type="slidenum">
              <a:rPr lang="en-US" smtClean="0"/>
              <a:pPr/>
              <a:t>9</a:t>
            </a:fld>
            <a:endParaRPr lang="en-US" dirty="0"/>
          </a:p>
        </p:txBody>
      </p:sp>
    </p:spTree>
    <p:extLst>
      <p:ext uri="{BB962C8B-B14F-4D97-AF65-F5344CB8AC3E}">
        <p14:creationId xmlns:p14="http://schemas.microsoft.com/office/powerpoint/2010/main" val="991037224"/>
      </p:ext>
    </p:extLst>
  </p:cSld>
  <p:clrMapOvr>
    <a:masterClrMapping/>
  </p:clrMapOvr>
</p:sld>
</file>

<file path=ppt/theme/theme1.xml><?xml version="1.0" encoding="utf-8"?>
<a:theme xmlns:a="http://schemas.openxmlformats.org/drawingml/2006/main" name="cres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0BF106D0D4F74F871DE4F791EF95DB" ma:contentTypeVersion="9" ma:contentTypeDescription="Create a new document." ma:contentTypeScope="" ma:versionID="3dd0fe5647cedddf26887f33276c8fc9">
  <xsd:schema xmlns:xsd="http://www.w3.org/2001/XMLSchema" xmlns:xs="http://www.w3.org/2001/XMLSchema" xmlns:p="http://schemas.microsoft.com/office/2006/metadata/properties" xmlns:ns3="fee6c84c-6559-4ca2-9594-fa6df59e27cc" xmlns:ns4="9f32b8a3-747d-497a-b219-ed5a27547497" targetNamespace="http://schemas.microsoft.com/office/2006/metadata/properties" ma:root="true" ma:fieldsID="c387dc21a08bf367f7b5e1d1c93d9aac" ns3:_="" ns4:_="">
    <xsd:import namespace="fee6c84c-6559-4ca2-9594-fa6df59e27cc"/>
    <xsd:import namespace="9f32b8a3-747d-497a-b219-ed5a275474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6c84c-6559-4ca2-9594-fa6df59e27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32b8a3-747d-497a-b219-ed5a2754749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881BE-E2FC-4338-80BD-1A75E6B847BE}">
  <ds:schemaRefs>
    <ds:schemaRef ds:uri="http://schemas.microsoft.com/sharepoint/v3/contenttype/forms"/>
  </ds:schemaRefs>
</ds:datastoreItem>
</file>

<file path=customXml/itemProps2.xml><?xml version="1.0" encoding="utf-8"?>
<ds:datastoreItem xmlns:ds="http://schemas.openxmlformats.org/officeDocument/2006/customXml" ds:itemID="{C06C4315-E71A-46C9-BBDF-6FFD68A96A96}">
  <ds:schemaRefs>
    <ds:schemaRef ds:uri="http://purl.org/dc/terms/"/>
    <ds:schemaRef ds:uri="http://schemas.microsoft.com/office/2006/metadata/properties"/>
    <ds:schemaRef ds:uri="http://purl.org/dc/elements/1.1/"/>
    <ds:schemaRef ds:uri="http://schemas.microsoft.com/office/2006/documentManagement/types"/>
    <ds:schemaRef ds:uri="9f32b8a3-747d-497a-b219-ed5a27547497"/>
    <ds:schemaRef ds:uri="http://www.w3.org/XML/1998/namespace"/>
    <ds:schemaRef ds:uri="http://schemas.microsoft.com/office/infopath/2007/PartnerControls"/>
    <ds:schemaRef ds:uri="http://schemas.openxmlformats.org/package/2006/metadata/core-properties"/>
    <ds:schemaRef ds:uri="fee6c84c-6559-4ca2-9594-fa6df59e27cc"/>
    <ds:schemaRef ds:uri="http://purl.org/dc/dcmitype/"/>
  </ds:schemaRefs>
</ds:datastoreItem>
</file>

<file path=customXml/itemProps3.xml><?xml version="1.0" encoding="utf-8"?>
<ds:datastoreItem xmlns:ds="http://schemas.openxmlformats.org/officeDocument/2006/customXml" ds:itemID="{C5C66176-3EE3-432F-97FB-0BA0B9E27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6c84c-6559-4ca2-9594-fa6df59e27cc"/>
    <ds:schemaRef ds:uri="9f32b8a3-747d-497a-b219-ed5a27547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crest</Template>
  <TotalTime>1272</TotalTime>
  <Words>1848</Words>
  <Application>Microsoft Office PowerPoint</Application>
  <PresentationFormat>On-screen Show (4:3)</PresentationFormat>
  <Paragraphs>167</Paragraphs>
  <Slides>24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Trebuchet MS</vt:lpstr>
      <vt:lpstr>crest</vt:lpstr>
      <vt:lpstr>Addressing Concerning and Disruptive Behaviors in Classrooms 2021-2022</vt:lpstr>
      <vt:lpstr>Agenda</vt:lpstr>
      <vt:lpstr>MYBUFFSTATE TOOLBOX</vt:lpstr>
      <vt:lpstr>Concerning behaviors</vt:lpstr>
      <vt:lpstr>Concerning behaviors: Care Team</vt:lpstr>
      <vt:lpstr>Concerning behaviors: Care Team</vt:lpstr>
      <vt:lpstr>Classroom behaviors </vt:lpstr>
      <vt:lpstr>Syllabus and expectations</vt:lpstr>
      <vt:lpstr>Syllabus and expectations</vt:lpstr>
      <vt:lpstr>Syllabus and expectations</vt:lpstr>
      <vt:lpstr>Syllabus and expectations</vt:lpstr>
      <vt:lpstr>Classroom standards &amp; manners</vt:lpstr>
      <vt:lpstr>Classroom standards &amp; manners</vt:lpstr>
      <vt:lpstr>What Can You Do? </vt:lpstr>
      <vt:lpstr>What Can You Do? </vt:lpstr>
      <vt:lpstr>What Can You Do?</vt:lpstr>
      <vt:lpstr>What Can You Do? </vt:lpstr>
      <vt:lpstr>What Can You Do? </vt:lpstr>
      <vt:lpstr>Suggestions for managing disruptive behaviors</vt:lpstr>
      <vt:lpstr>Suggestions for managing disruptive behaviors</vt:lpstr>
      <vt:lpstr>Suggestions for managing disruptive behaviors</vt:lpstr>
      <vt:lpstr>Suggestions for managing disruptive behaviors</vt:lpstr>
      <vt:lpstr>Suggestions for managing disruptive behaviors</vt:lpstr>
      <vt:lpstr>Campus resources to help</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norrisma1</dc:creator>
  <cp:lastModifiedBy>Young, Sarah M</cp:lastModifiedBy>
  <cp:revision>98</cp:revision>
  <cp:lastPrinted>2019-11-13T19:45:43Z</cp:lastPrinted>
  <dcterms:created xsi:type="dcterms:W3CDTF">2013-01-29T14:57:17Z</dcterms:created>
  <dcterms:modified xsi:type="dcterms:W3CDTF">2021-08-17T15:50:11Z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0x010100350BF106D0D4F74F871DE4F791EF95DB</vt:lpwstr>
  </property>
</Properties>
</file>